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451" r:id="rId2"/>
    <p:sldId id="683" r:id="rId3"/>
    <p:sldId id="3208" r:id="rId4"/>
    <p:sldId id="27859" r:id="rId5"/>
    <p:sldId id="324" r:id="rId6"/>
    <p:sldId id="460" r:id="rId7"/>
    <p:sldId id="393" r:id="rId8"/>
    <p:sldId id="296" r:id="rId9"/>
    <p:sldId id="27854" r:id="rId10"/>
    <p:sldId id="314" r:id="rId11"/>
    <p:sldId id="27857" r:id="rId12"/>
    <p:sldId id="27863" r:id="rId13"/>
    <p:sldId id="3205" r:id="rId14"/>
    <p:sldId id="27856" r:id="rId15"/>
    <p:sldId id="27858" r:id="rId16"/>
    <p:sldId id="27861" r:id="rId17"/>
    <p:sldId id="27860" r:id="rId18"/>
    <p:sldId id="584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FFBE00"/>
    <a:srgbClr val="1C819E"/>
    <a:srgbClr val="BFBFBF"/>
    <a:srgbClr val="FFFFFF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77"/>
    <p:restoredTop sz="82606" autoAdjust="0"/>
  </p:normalViewPr>
  <p:slideViewPr>
    <p:cSldViewPr snapToGrid="0">
      <p:cViewPr varScale="1">
        <p:scale>
          <a:sx n="52" d="100"/>
          <a:sy n="52" d="100"/>
        </p:scale>
        <p:origin x="8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5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6"/>
          <c:order val="6"/>
          <c:tx>
            <c:strRef>
              <c:f>統計圖表!$A$13</c:f>
              <c:strCache>
                <c:ptCount val="1"/>
                <c:pt idx="0">
                  <c:v>經常需量</c:v>
                </c:pt>
              </c:strCache>
            </c:strRef>
          </c:tx>
          <c:spPr>
            <a:solidFill>
              <a:srgbClr val="DC79FF"/>
            </a:solidFill>
            <a:ln>
              <a:solidFill>
                <a:srgbClr val="9900CC"/>
              </a:solidFill>
            </a:ln>
            <a:effectLst>
              <a:outerShdw blurRad="50800" dist="38100" dir="2700000" algn="tl" rotWithShape="0">
                <a:srgbClr val="D16349">
                  <a:lumMod val="60000"/>
                  <a:lumOff val="40000"/>
                  <a:alpha val="40000"/>
                </a:srgbClr>
              </a:outerShdw>
            </a:effectLst>
          </c:spPr>
          <c:invertIfNegative val="0"/>
          <c:cat>
            <c:strRef>
              <c:f>統計圖表!$B$3:$BA$3</c:f>
              <c:strCache>
                <c:ptCount val="52"/>
                <c:pt idx="0">
                  <c:v>104年10月</c:v>
                </c:pt>
                <c:pt idx="1">
                  <c:v>104年11月</c:v>
                </c:pt>
                <c:pt idx="2">
                  <c:v>104年12月</c:v>
                </c:pt>
                <c:pt idx="3">
                  <c:v>105年01月</c:v>
                </c:pt>
                <c:pt idx="4">
                  <c:v>105年02月</c:v>
                </c:pt>
                <c:pt idx="5">
                  <c:v>105年03月</c:v>
                </c:pt>
                <c:pt idx="6">
                  <c:v>105年04月</c:v>
                </c:pt>
                <c:pt idx="7">
                  <c:v>105年05月</c:v>
                </c:pt>
                <c:pt idx="8">
                  <c:v>105年06月</c:v>
                </c:pt>
                <c:pt idx="9">
                  <c:v>105年07月</c:v>
                </c:pt>
                <c:pt idx="10">
                  <c:v>105年08月</c:v>
                </c:pt>
                <c:pt idx="11">
                  <c:v>105年09月</c:v>
                </c:pt>
                <c:pt idx="12">
                  <c:v>105年10月</c:v>
                </c:pt>
                <c:pt idx="13">
                  <c:v>105年11月</c:v>
                </c:pt>
                <c:pt idx="14">
                  <c:v>105年12月</c:v>
                </c:pt>
                <c:pt idx="15">
                  <c:v>106年01月</c:v>
                </c:pt>
                <c:pt idx="16">
                  <c:v>106年02月</c:v>
                </c:pt>
                <c:pt idx="17">
                  <c:v>106年03月</c:v>
                </c:pt>
                <c:pt idx="18">
                  <c:v>106年04月</c:v>
                </c:pt>
                <c:pt idx="19">
                  <c:v>106年05月</c:v>
                </c:pt>
                <c:pt idx="20">
                  <c:v>106年06月</c:v>
                </c:pt>
                <c:pt idx="21">
                  <c:v>106年07月</c:v>
                </c:pt>
                <c:pt idx="22">
                  <c:v>106年08月</c:v>
                </c:pt>
                <c:pt idx="23">
                  <c:v>106年09月</c:v>
                </c:pt>
                <c:pt idx="24">
                  <c:v>106年10月</c:v>
                </c:pt>
                <c:pt idx="25">
                  <c:v>106年11月</c:v>
                </c:pt>
                <c:pt idx="26">
                  <c:v>106年12月</c:v>
                </c:pt>
                <c:pt idx="27">
                  <c:v>107年01月</c:v>
                </c:pt>
                <c:pt idx="28">
                  <c:v>107年02月</c:v>
                </c:pt>
                <c:pt idx="29">
                  <c:v>107年03月</c:v>
                </c:pt>
                <c:pt idx="30">
                  <c:v>107年04月</c:v>
                </c:pt>
                <c:pt idx="31">
                  <c:v>107年05月</c:v>
                </c:pt>
                <c:pt idx="32">
                  <c:v>107年06月</c:v>
                </c:pt>
                <c:pt idx="33">
                  <c:v>107年07月</c:v>
                </c:pt>
                <c:pt idx="34">
                  <c:v>107年08月</c:v>
                </c:pt>
                <c:pt idx="35">
                  <c:v>107年09月</c:v>
                </c:pt>
                <c:pt idx="36">
                  <c:v>107年10月</c:v>
                </c:pt>
                <c:pt idx="37">
                  <c:v>107年11月</c:v>
                </c:pt>
                <c:pt idx="38">
                  <c:v>107年12月</c:v>
                </c:pt>
                <c:pt idx="39">
                  <c:v>108年01月</c:v>
                </c:pt>
                <c:pt idx="40">
                  <c:v>108年02月</c:v>
                </c:pt>
                <c:pt idx="41">
                  <c:v>108年03月</c:v>
                </c:pt>
                <c:pt idx="42">
                  <c:v>108年04月</c:v>
                </c:pt>
                <c:pt idx="43">
                  <c:v>108年05月</c:v>
                </c:pt>
                <c:pt idx="44">
                  <c:v>108年06月</c:v>
                </c:pt>
                <c:pt idx="45">
                  <c:v>108年07月</c:v>
                </c:pt>
                <c:pt idx="46">
                  <c:v>108年08月</c:v>
                </c:pt>
                <c:pt idx="47">
                  <c:v>108年09月</c:v>
                </c:pt>
                <c:pt idx="48">
                  <c:v>108年10月</c:v>
                </c:pt>
                <c:pt idx="49">
                  <c:v>108年11月</c:v>
                </c:pt>
                <c:pt idx="50">
                  <c:v>108年12月</c:v>
                </c:pt>
                <c:pt idx="51">
                  <c:v>109年01月</c:v>
                </c:pt>
              </c:strCache>
            </c:strRef>
          </c:cat>
          <c:val>
            <c:numRef>
              <c:f>統計圖表!$B$13:$BA$13</c:f>
              <c:numCache>
                <c:formatCode>General</c:formatCode>
                <c:ptCount val="52"/>
                <c:pt idx="0">
                  <c:v>217</c:v>
                </c:pt>
                <c:pt idx="1">
                  <c:v>219</c:v>
                </c:pt>
                <c:pt idx="2">
                  <c:v>219</c:v>
                </c:pt>
                <c:pt idx="3">
                  <c:v>219</c:v>
                </c:pt>
                <c:pt idx="4">
                  <c:v>320</c:v>
                </c:pt>
                <c:pt idx="5">
                  <c:v>232</c:v>
                </c:pt>
                <c:pt idx="6">
                  <c:v>270</c:v>
                </c:pt>
                <c:pt idx="7">
                  <c:v>209</c:v>
                </c:pt>
                <c:pt idx="8">
                  <c:v>214</c:v>
                </c:pt>
                <c:pt idx="9">
                  <c:v>219</c:v>
                </c:pt>
                <c:pt idx="10">
                  <c:v>313</c:v>
                </c:pt>
                <c:pt idx="11">
                  <c:v>256</c:v>
                </c:pt>
                <c:pt idx="12">
                  <c:v>283</c:v>
                </c:pt>
                <c:pt idx="13">
                  <c:v>241</c:v>
                </c:pt>
                <c:pt idx="14">
                  <c:v>209</c:v>
                </c:pt>
                <c:pt idx="15">
                  <c:v>220</c:v>
                </c:pt>
                <c:pt idx="16">
                  <c:v>243</c:v>
                </c:pt>
                <c:pt idx="17">
                  <c:v>220</c:v>
                </c:pt>
                <c:pt idx="18">
                  <c:v>233</c:v>
                </c:pt>
                <c:pt idx="19">
                  <c:v>241</c:v>
                </c:pt>
                <c:pt idx="20">
                  <c:v>216</c:v>
                </c:pt>
                <c:pt idx="21">
                  <c:v>240</c:v>
                </c:pt>
                <c:pt idx="22">
                  <c:v>235</c:v>
                </c:pt>
                <c:pt idx="23">
                  <c:v>216</c:v>
                </c:pt>
                <c:pt idx="24">
                  <c:v>240</c:v>
                </c:pt>
                <c:pt idx="25">
                  <c:v>236</c:v>
                </c:pt>
                <c:pt idx="26">
                  <c:v>219</c:v>
                </c:pt>
                <c:pt idx="27">
                  <c:v>267</c:v>
                </c:pt>
                <c:pt idx="28">
                  <c:v>212</c:v>
                </c:pt>
                <c:pt idx="29">
                  <c:v>216</c:v>
                </c:pt>
                <c:pt idx="30">
                  <c:v>217</c:v>
                </c:pt>
                <c:pt idx="31">
                  <c:v>166</c:v>
                </c:pt>
                <c:pt idx="32">
                  <c:v>166</c:v>
                </c:pt>
                <c:pt idx="33">
                  <c:v>164</c:v>
                </c:pt>
                <c:pt idx="34">
                  <c:v>177</c:v>
                </c:pt>
                <c:pt idx="35">
                  <c:v>195</c:v>
                </c:pt>
                <c:pt idx="36">
                  <c:v>166</c:v>
                </c:pt>
                <c:pt idx="37">
                  <c:v>168</c:v>
                </c:pt>
                <c:pt idx="38">
                  <c:v>134</c:v>
                </c:pt>
                <c:pt idx="39">
                  <c:v>128</c:v>
                </c:pt>
                <c:pt idx="40">
                  <c:v>124</c:v>
                </c:pt>
                <c:pt idx="41">
                  <c:v>121</c:v>
                </c:pt>
                <c:pt idx="42">
                  <c:v>126</c:v>
                </c:pt>
                <c:pt idx="43">
                  <c:v>147</c:v>
                </c:pt>
                <c:pt idx="44">
                  <c:v>177</c:v>
                </c:pt>
                <c:pt idx="45">
                  <c:v>142</c:v>
                </c:pt>
                <c:pt idx="46">
                  <c:v>145</c:v>
                </c:pt>
                <c:pt idx="47">
                  <c:v>144</c:v>
                </c:pt>
                <c:pt idx="48">
                  <c:v>139</c:v>
                </c:pt>
                <c:pt idx="49">
                  <c:v>132</c:v>
                </c:pt>
                <c:pt idx="50">
                  <c:v>128</c:v>
                </c:pt>
                <c:pt idx="5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BD-4612-89ED-970C34AF57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696069103"/>
        <c:axId val="605033391"/>
        <c:extLst>
          <c:ext xmlns:c15="http://schemas.microsoft.com/office/drawing/2012/chart" uri="{02D57815-91ED-43cb-92C2-25804820EDAC}">
            <c15:filteredBarSeries>
              <c15:ser>
                <c:idx val="2"/>
                <c:order val="0"/>
                <c:tx>
                  <c:strRef>
                    <c:extLst>
                      <c:ext uri="{02D57815-91ED-43cb-92C2-25804820EDAC}">
                        <c15:formulaRef>
                          <c15:sqref>統計圖表!$A$4</c15:sqref>
                        </c15:formulaRef>
                      </c:ext>
                    </c:extLst>
                    <c:strCache>
                      <c:ptCount val="1"/>
                      <c:pt idx="0">
                        <c:v>用電度數(度)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 w="19050">
                    <a:solidFill>
                      <a:srgbClr val="FF0000"/>
                    </a:solidFill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統計圖表!$B$3:$BA$3</c15:sqref>
                        </c15:formulaRef>
                      </c:ext>
                    </c:extLst>
                    <c:strCache>
                      <c:ptCount val="52"/>
                      <c:pt idx="0">
                        <c:v>104年10月</c:v>
                      </c:pt>
                      <c:pt idx="1">
                        <c:v>104年11月</c:v>
                      </c:pt>
                      <c:pt idx="2">
                        <c:v>104年12月</c:v>
                      </c:pt>
                      <c:pt idx="3">
                        <c:v>105年01月</c:v>
                      </c:pt>
                      <c:pt idx="4">
                        <c:v>105年02月</c:v>
                      </c:pt>
                      <c:pt idx="5">
                        <c:v>105年03月</c:v>
                      </c:pt>
                      <c:pt idx="6">
                        <c:v>105年04月</c:v>
                      </c:pt>
                      <c:pt idx="7">
                        <c:v>105年05月</c:v>
                      </c:pt>
                      <c:pt idx="8">
                        <c:v>105年06月</c:v>
                      </c:pt>
                      <c:pt idx="9">
                        <c:v>105年07月</c:v>
                      </c:pt>
                      <c:pt idx="10">
                        <c:v>105年08月</c:v>
                      </c:pt>
                      <c:pt idx="11">
                        <c:v>105年09月</c:v>
                      </c:pt>
                      <c:pt idx="12">
                        <c:v>105年10月</c:v>
                      </c:pt>
                      <c:pt idx="13">
                        <c:v>105年11月</c:v>
                      </c:pt>
                      <c:pt idx="14">
                        <c:v>105年12月</c:v>
                      </c:pt>
                      <c:pt idx="15">
                        <c:v>106年01月</c:v>
                      </c:pt>
                      <c:pt idx="16">
                        <c:v>106年02月</c:v>
                      </c:pt>
                      <c:pt idx="17">
                        <c:v>106年03月</c:v>
                      </c:pt>
                      <c:pt idx="18">
                        <c:v>106年04月</c:v>
                      </c:pt>
                      <c:pt idx="19">
                        <c:v>106年05月</c:v>
                      </c:pt>
                      <c:pt idx="20">
                        <c:v>106年06月</c:v>
                      </c:pt>
                      <c:pt idx="21">
                        <c:v>106年07月</c:v>
                      </c:pt>
                      <c:pt idx="22">
                        <c:v>106年08月</c:v>
                      </c:pt>
                      <c:pt idx="23">
                        <c:v>106年09月</c:v>
                      </c:pt>
                      <c:pt idx="24">
                        <c:v>106年10月</c:v>
                      </c:pt>
                      <c:pt idx="25">
                        <c:v>106年11月</c:v>
                      </c:pt>
                      <c:pt idx="26">
                        <c:v>106年12月</c:v>
                      </c:pt>
                      <c:pt idx="27">
                        <c:v>107年01月</c:v>
                      </c:pt>
                      <c:pt idx="28">
                        <c:v>107年02月</c:v>
                      </c:pt>
                      <c:pt idx="29">
                        <c:v>107年03月</c:v>
                      </c:pt>
                      <c:pt idx="30">
                        <c:v>107年04月</c:v>
                      </c:pt>
                      <c:pt idx="31">
                        <c:v>107年05月</c:v>
                      </c:pt>
                      <c:pt idx="32">
                        <c:v>107年06月</c:v>
                      </c:pt>
                      <c:pt idx="33">
                        <c:v>107年07月</c:v>
                      </c:pt>
                      <c:pt idx="34">
                        <c:v>107年08月</c:v>
                      </c:pt>
                      <c:pt idx="35">
                        <c:v>107年09月</c:v>
                      </c:pt>
                      <c:pt idx="36">
                        <c:v>107年10月</c:v>
                      </c:pt>
                      <c:pt idx="37">
                        <c:v>107年11月</c:v>
                      </c:pt>
                      <c:pt idx="38">
                        <c:v>107年12月</c:v>
                      </c:pt>
                      <c:pt idx="39">
                        <c:v>108年01月</c:v>
                      </c:pt>
                      <c:pt idx="40">
                        <c:v>108年02月</c:v>
                      </c:pt>
                      <c:pt idx="41">
                        <c:v>108年03月</c:v>
                      </c:pt>
                      <c:pt idx="42">
                        <c:v>108年04月</c:v>
                      </c:pt>
                      <c:pt idx="43">
                        <c:v>108年05月</c:v>
                      </c:pt>
                      <c:pt idx="44">
                        <c:v>108年06月</c:v>
                      </c:pt>
                      <c:pt idx="45">
                        <c:v>108年07月</c:v>
                      </c:pt>
                      <c:pt idx="46">
                        <c:v>108年08月</c:v>
                      </c:pt>
                      <c:pt idx="47">
                        <c:v>108年09月</c:v>
                      </c:pt>
                      <c:pt idx="48">
                        <c:v>108年10月</c:v>
                      </c:pt>
                      <c:pt idx="49">
                        <c:v>108年11月</c:v>
                      </c:pt>
                      <c:pt idx="50">
                        <c:v>108年12月</c:v>
                      </c:pt>
                      <c:pt idx="51">
                        <c:v>109年01月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統計圖表!$B$4:$BA$4</c15:sqref>
                        </c15:formulaRef>
                      </c:ext>
                    </c:extLst>
                    <c:numCache>
                      <c:formatCode>General</c:formatCode>
                      <c:ptCount val="52"/>
                      <c:pt idx="0">
                        <c:v>121600</c:v>
                      </c:pt>
                      <c:pt idx="1">
                        <c:v>125120</c:v>
                      </c:pt>
                      <c:pt idx="2">
                        <c:v>112160</c:v>
                      </c:pt>
                      <c:pt idx="3">
                        <c:v>118080</c:v>
                      </c:pt>
                      <c:pt idx="4">
                        <c:v>101760</c:v>
                      </c:pt>
                      <c:pt idx="5">
                        <c:v>125760</c:v>
                      </c:pt>
                      <c:pt idx="6">
                        <c:v>119680</c:v>
                      </c:pt>
                      <c:pt idx="7">
                        <c:v>112800</c:v>
                      </c:pt>
                      <c:pt idx="8">
                        <c:v>111360</c:v>
                      </c:pt>
                      <c:pt idx="9">
                        <c:v>126240</c:v>
                      </c:pt>
                      <c:pt idx="10">
                        <c:v>117120</c:v>
                      </c:pt>
                      <c:pt idx="11">
                        <c:v>123040</c:v>
                      </c:pt>
                      <c:pt idx="12">
                        <c:v>115040</c:v>
                      </c:pt>
                      <c:pt idx="13">
                        <c:v>121600</c:v>
                      </c:pt>
                      <c:pt idx="14">
                        <c:v>108480</c:v>
                      </c:pt>
                      <c:pt idx="15">
                        <c:v>111680</c:v>
                      </c:pt>
                      <c:pt idx="16">
                        <c:v>122720</c:v>
                      </c:pt>
                      <c:pt idx="17">
                        <c:v>106560</c:v>
                      </c:pt>
                      <c:pt idx="18">
                        <c:v>128640</c:v>
                      </c:pt>
                      <c:pt idx="19">
                        <c:v>113280</c:v>
                      </c:pt>
                      <c:pt idx="20">
                        <c:v>113280</c:v>
                      </c:pt>
                      <c:pt idx="21">
                        <c:v>119840</c:v>
                      </c:pt>
                      <c:pt idx="22">
                        <c:v>121760</c:v>
                      </c:pt>
                      <c:pt idx="23">
                        <c:v>114400</c:v>
                      </c:pt>
                      <c:pt idx="24">
                        <c:v>118240</c:v>
                      </c:pt>
                      <c:pt idx="25">
                        <c:v>123840</c:v>
                      </c:pt>
                      <c:pt idx="26">
                        <c:v>115360</c:v>
                      </c:pt>
                      <c:pt idx="27">
                        <c:v>116480</c:v>
                      </c:pt>
                      <c:pt idx="28">
                        <c:v>106240</c:v>
                      </c:pt>
                      <c:pt idx="29">
                        <c:v>123200</c:v>
                      </c:pt>
                      <c:pt idx="30">
                        <c:v>110080</c:v>
                      </c:pt>
                      <c:pt idx="31">
                        <c:v>44160</c:v>
                      </c:pt>
                      <c:pt idx="32">
                        <c:v>50880</c:v>
                      </c:pt>
                      <c:pt idx="33">
                        <c:v>57440</c:v>
                      </c:pt>
                      <c:pt idx="34">
                        <c:v>70080</c:v>
                      </c:pt>
                      <c:pt idx="35">
                        <c:v>71840</c:v>
                      </c:pt>
                      <c:pt idx="36">
                        <c:v>56320</c:v>
                      </c:pt>
                      <c:pt idx="37">
                        <c:v>56000</c:v>
                      </c:pt>
                      <c:pt idx="38">
                        <c:v>56160</c:v>
                      </c:pt>
                      <c:pt idx="39">
                        <c:v>54240</c:v>
                      </c:pt>
                      <c:pt idx="40">
                        <c:v>45760</c:v>
                      </c:pt>
                      <c:pt idx="41">
                        <c:v>54240</c:v>
                      </c:pt>
                      <c:pt idx="42">
                        <c:v>56000</c:v>
                      </c:pt>
                      <c:pt idx="43">
                        <c:v>56320</c:v>
                      </c:pt>
                      <c:pt idx="44">
                        <c:v>53600</c:v>
                      </c:pt>
                      <c:pt idx="45">
                        <c:v>55680</c:v>
                      </c:pt>
                      <c:pt idx="46">
                        <c:v>63520</c:v>
                      </c:pt>
                      <c:pt idx="47">
                        <c:v>59840</c:v>
                      </c:pt>
                      <c:pt idx="48">
                        <c:v>56640</c:v>
                      </c:pt>
                      <c:pt idx="49">
                        <c:v>60480</c:v>
                      </c:pt>
                      <c:pt idx="50">
                        <c:v>54240</c:v>
                      </c:pt>
                      <c:pt idx="51">
                        <c:v>52640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A9BD-4612-89ED-970C34AF571E}"/>
                  </c:ext>
                </c:extLst>
              </c15:ser>
            </c15:filteredBarSeries>
            <c15:filteredBarSeries>
              <c15:ser>
                <c:idx val="3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統計圖表!$A$5</c15:sqref>
                        </c15:formulaRef>
                      </c:ext>
                    </c:extLst>
                    <c:strCache>
                      <c:ptCount val="1"/>
                      <c:pt idx="0">
                        <c:v>改善前度數</c:v>
                      </c:pt>
                    </c:strCache>
                  </c:strRef>
                </c:tx>
                <c:spPr>
                  <a:solidFill>
                    <a:srgbClr val="00B0F0">
                      <a:alpha val="87843"/>
                    </a:srgbClr>
                  </a:solidFill>
                  <a:ln w="19050">
                    <a:solidFill>
                      <a:srgbClr val="00B0F0"/>
                    </a:solidFill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統計圖表!$B$3:$BA$3</c15:sqref>
                        </c15:formulaRef>
                      </c:ext>
                    </c:extLst>
                    <c:strCache>
                      <c:ptCount val="52"/>
                      <c:pt idx="0">
                        <c:v>104年10月</c:v>
                      </c:pt>
                      <c:pt idx="1">
                        <c:v>104年11月</c:v>
                      </c:pt>
                      <c:pt idx="2">
                        <c:v>104年12月</c:v>
                      </c:pt>
                      <c:pt idx="3">
                        <c:v>105年01月</c:v>
                      </c:pt>
                      <c:pt idx="4">
                        <c:v>105年02月</c:v>
                      </c:pt>
                      <c:pt idx="5">
                        <c:v>105年03月</c:v>
                      </c:pt>
                      <c:pt idx="6">
                        <c:v>105年04月</c:v>
                      </c:pt>
                      <c:pt idx="7">
                        <c:v>105年05月</c:v>
                      </c:pt>
                      <c:pt idx="8">
                        <c:v>105年06月</c:v>
                      </c:pt>
                      <c:pt idx="9">
                        <c:v>105年07月</c:v>
                      </c:pt>
                      <c:pt idx="10">
                        <c:v>105年08月</c:v>
                      </c:pt>
                      <c:pt idx="11">
                        <c:v>105年09月</c:v>
                      </c:pt>
                      <c:pt idx="12">
                        <c:v>105年10月</c:v>
                      </c:pt>
                      <c:pt idx="13">
                        <c:v>105年11月</c:v>
                      </c:pt>
                      <c:pt idx="14">
                        <c:v>105年12月</c:v>
                      </c:pt>
                      <c:pt idx="15">
                        <c:v>106年01月</c:v>
                      </c:pt>
                      <c:pt idx="16">
                        <c:v>106年02月</c:v>
                      </c:pt>
                      <c:pt idx="17">
                        <c:v>106年03月</c:v>
                      </c:pt>
                      <c:pt idx="18">
                        <c:v>106年04月</c:v>
                      </c:pt>
                      <c:pt idx="19">
                        <c:v>106年05月</c:v>
                      </c:pt>
                      <c:pt idx="20">
                        <c:v>106年06月</c:v>
                      </c:pt>
                      <c:pt idx="21">
                        <c:v>106年07月</c:v>
                      </c:pt>
                      <c:pt idx="22">
                        <c:v>106年08月</c:v>
                      </c:pt>
                      <c:pt idx="23">
                        <c:v>106年09月</c:v>
                      </c:pt>
                      <c:pt idx="24">
                        <c:v>106年10月</c:v>
                      </c:pt>
                      <c:pt idx="25">
                        <c:v>106年11月</c:v>
                      </c:pt>
                      <c:pt idx="26">
                        <c:v>106年12月</c:v>
                      </c:pt>
                      <c:pt idx="27">
                        <c:v>107年01月</c:v>
                      </c:pt>
                      <c:pt idx="28">
                        <c:v>107年02月</c:v>
                      </c:pt>
                      <c:pt idx="29">
                        <c:v>107年03月</c:v>
                      </c:pt>
                      <c:pt idx="30">
                        <c:v>107年04月</c:v>
                      </c:pt>
                      <c:pt idx="31">
                        <c:v>107年05月</c:v>
                      </c:pt>
                      <c:pt idx="32">
                        <c:v>107年06月</c:v>
                      </c:pt>
                      <c:pt idx="33">
                        <c:v>107年07月</c:v>
                      </c:pt>
                      <c:pt idx="34">
                        <c:v>107年08月</c:v>
                      </c:pt>
                      <c:pt idx="35">
                        <c:v>107年09月</c:v>
                      </c:pt>
                      <c:pt idx="36">
                        <c:v>107年10月</c:v>
                      </c:pt>
                      <c:pt idx="37">
                        <c:v>107年11月</c:v>
                      </c:pt>
                      <c:pt idx="38">
                        <c:v>107年12月</c:v>
                      </c:pt>
                      <c:pt idx="39">
                        <c:v>108年01月</c:v>
                      </c:pt>
                      <c:pt idx="40">
                        <c:v>108年02月</c:v>
                      </c:pt>
                      <c:pt idx="41">
                        <c:v>108年03月</c:v>
                      </c:pt>
                      <c:pt idx="42">
                        <c:v>108年04月</c:v>
                      </c:pt>
                      <c:pt idx="43">
                        <c:v>108年05月</c:v>
                      </c:pt>
                      <c:pt idx="44">
                        <c:v>108年06月</c:v>
                      </c:pt>
                      <c:pt idx="45">
                        <c:v>108年07月</c:v>
                      </c:pt>
                      <c:pt idx="46">
                        <c:v>108年08月</c:v>
                      </c:pt>
                      <c:pt idx="47">
                        <c:v>108年09月</c:v>
                      </c:pt>
                      <c:pt idx="48">
                        <c:v>108年10月</c:v>
                      </c:pt>
                      <c:pt idx="49">
                        <c:v>108年11月</c:v>
                      </c:pt>
                      <c:pt idx="50">
                        <c:v>108年12月</c:v>
                      </c:pt>
                      <c:pt idx="51">
                        <c:v>109年01月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統計圖表!$B$5:$BA$5</c15:sqref>
                        </c15:formulaRef>
                      </c:ext>
                    </c:extLst>
                    <c:numCache>
                      <c:formatCode>General</c:formatCode>
                      <c:ptCount val="52"/>
                      <c:pt idx="0">
                        <c:v>121600</c:v>
                      </c:pt>
                      <c:pt idx="1">
                        <c:v>125120</c:v>
                      </c:pt>
                      <c:pt idx="2">
                        <c:v>112160</c:v>
                      </c:pt>
                      <c:pt idx="3">
                        <c:v>118080</c:v>
                      </c:pt>
                      <c:pt idx="4">
                        <c:v>101760</c:v>
                      </c:pt>
                      <c:pt idx="5">
                        <c:v>125760</c:v>
                      </c:pt>
                      <c:pt idx="6">
                        <c:v>119680</c:v>
                      </c:pt>
                      <c:pt idx="7">
                        <c:v>112800</c:v>
                      </c:pt>
                      <c:pt idx="8">
                        <c:v>111360</c:v>
                      </c:pt>
                      <c:pt idx="9">
                        <c:v>126240</c:v>
                      </c:pt>
                      <c:pt idx="10">
                        <c:v>117120</c:v>
                      </c:pt>
                      <c:pt idx="11">
                        <c:v>123040</c:v>
                      </c:pt>
                      <c:pt idx="12">
                        <c:v>115040</c:v>
                      </c:pt>
                      <c:pt idx="13">
                        <c:v>121600</c:v>
                      </c:pt>
                      <c:pt idx="14">
                        <c:v>108480</c:v>
                      </c:pt>
                      <c:pt idx="15">
                        <c:v>111680</c:v>
                      </c:pt>
                      <c:pt idx="16">
                        <c:v>122720</c:v>
                      </c:pt>
                      <c:pt idx="17">
                        <c:v>106560</c:v>
                      </c:pt>
                      <c:pt idx="18">
                        <c:v>128640</c:v>
                      </c:pt>
                      <c:pt idx="19">
                        <c:v>113280</c:v>
                      </c:pt>
                      <c:pt idx="20">
                        <c:v>113280</c:v>
                      </c:pt>
                      <c:pt idx="21">
                        <c:v>119840</c:v>
                      </c:pt>
                      <c:pt idx="22">
                        <c:v>121760</c:v>
                      </c:pt>
                      <c:pt idx="23">
                        <c:v>114400</c:v>
                      </c:pt>
                      <c:pt idx="24">
                        <c:v>118240</c:v>
                      </c:pt>
                      <c:pt idx="25">
                        <c:v>123840</c:v>
                      </c:pt>
                      <c:pt idx="26">
                        <c:v>115360</c:v>
                      </c:pt>
                      <c:pt idx="27">
                        <c:v>116480</c:v>
                      </c:pt>
                      <c:pt idx="28">
                        <c:v>106240</c:v>
                      </c:pt>
                      <c:pt idx="29">
                        <c:v>123200</c:v>
                      </c:pt>
                      <c:pt idx="30">
                        <c:v>125409</c:v>
                      </c:pt>
                      <c:pt idx="31">
                        <c:v>130687</c:v>
                      </c:pt>
                      <c:pt idx="32">
                        <c:v>132237</c:v>
                      </c:pt>
                      <c:pt idx="33">
                        <c:v>137899</c:v>
                      </c:pt>
                      <c:pt idx="34">
                        <c:v>129412</c:v>
                      </c:pt>
                      <c:pt idx="35">
                        <c:v>136715</c:v>
                      </c:pt>
                      <c:pt idx="36">
                        <c:v>123798</c:v>
                      </c:pt>
                      <c:pt idx="37">
                        <c:v>127232</c:v>
                      </c:pt>
                      <c:pt idx="38">
                        <c:v>125893</c:v>
                      </c:pt>
                      <c:pt idx="39">
                        <c:v>130700</c:v>
                      </c:pt>
                      <c:pt idx="40">
                        <c:v>104617</c:v>
                      </c:pt>
                      <c:pt idx="41">
                        <c:v>127268</c:v>
                      </c:pt>
                      <c:pt idx="42">
                        <c:v>132319</c:v>
                      </c:pt>
                      <c:pt idx="43">
                        <c:v>124878</c:v>
                      </c:pt>
                      <c:pt idx="44">
                        <c:v>120776</c:v>
                      </c:pt>
                      <c:pt idx="45">
                        <c:v>123344</c:v>
                      </c:pt>
                      <c:pt idx="46">
                        <c:v>137821</c:v>
                      </c:pt>
                      <c:pt idx="47">
                        <c:v>127908</c:v>
                      </c:pt>
                      <c:pt idx="48">
                        <c:v>125296</c:v>
                      </c:pt>
                      <c:pt idx="49">
                        <c:v>135021</c:v>
                      </c:pt>
                      <c:pt idx="50">
                        <c:v>121348</c:v>
                      </c:pt>
                      <c:pt idx="51">
                        <c:v>120730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A9BD-4612-89ED-970C34AF571E}"/>
                  </c:ext>
                </c:extLst>
              </c15:ser>
            </c15:filteredBarSeries>
            <c15:filteredBarSeries>
              <c15:ser>
                <c:idx val="0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統計圖表!$A$6</c15:sqref>
                        </c15:formulaRef>
                      </c:ext>
                    </c:extLst>
                    <c:strCache>
                      <c:ptCount val="1"/>
                      <c:pt idx="0">
                        <c:v>台電電費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 w="31750">
                    <a:solidFill>
                      <a:srgbClr val="FF0000"/>
                    </a:solidFill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統計圖表!$B$3:$BA$3</c15:sqref>
                        </c15:formulaRef>
                      </c:ext>
                    </c:extLst>
                    <c:strCache>
                      <c:ptCount val="52"/>
                      <c:pt idx="0">
                        <c:v>104年10月</c:v>
                      </c:pt>
                      <c:pt idx="1">
                        <c:v>104年11月</c:v>
                      </c:pt>
                      <c:pt idx="2">
                        <c:v>104年12月</c:v>
                      </c:pt>
                      <c:pt idx="3">
                        <c:v>105年01月</c:v>
                      </c:pt>
                      <c:pt idx="4">
                        <c:v>105年02月</c:v>
                      </c:pt>
                      <c:pt idx="5">
                        <c:v>105年03月</c:v>
                      </c:pt>
                      <c:pt idx="6">
                        <c:v>105年04月</c:v>
                      </c:pt>
                      <c:pt idx="7">
                        <c:v>105年05月</c:v>
                      </c:pt>
                      <c:pt idx="8">
                        <c:v>105年06月</c:v>
                      </c:pt>
                      <c:pt idx="9">
                        <c:v>105年07月</c:v>
                      </c:pt>
                      <c:pt idx="10">
                        <c:v>105年08月</c:v>
                      </c:pt>
                      <c:pt idx="11">
                        <c:v>105年09月</c:v>
                      </c:pt>
                      <c:pt idx="12">
                        <c:v>105年10月</c:v>
                      </c:pt>
                      <c:pt idx="13">
                        <c:v>105年11月</c:v>
                      </c:pt>
                      <c:pt idx="14">
                        <c:v>105年12月</c:v>
                      </c:pt>
                      <c:pt idx="15">
                        <c:v>106年01月</c:v>
                      </c:pt>
                      <c:pt idx="16">
                        <c:v>106年02月</c:v>
                      </c:pt>
                      <c:pt idx="17">
                        <c:v>106年03月</c:v>
                      </c:pt>
                      <c:pt idx="18">
                        <c:v>106年04月</c:v>
                      </c:pt>
                      <c:pt idx="19">
                        <c:v>106年05月</c:v>
                      </c:pt>
                      <c:pt idx="20">
                        <c:v>106年06月</c:v>
                      </c:pt>
                      <c:pt idx="21">
                        <c:v>106年07月</c:v>
                      </c:pt>
                      <c:pt idx="22">
                        <c:v>106年08月</c:v>
                      </c:pt>
                      <c:pt idx="23">
                        <c:v>106年09月</c:v>
                      </c:pt>
                      <c:pt idx="24">
                        <c:v>106年10月</c:v>
                      </c:pt>
                      <c:pt idx="25">
                        <c:v>106年11月</c:v>
                      </c:pt>
                      <c:pt idx="26">
                        <c:v>106年12月</c:v>
                      </c:pt>
                      <c:pt idx="27">
                        <c:v>107年01月</c:v>
                      </c:pt>
                      <c:pt idx="28">
                        <c:v>107年02月</c:v>
                      </c:pt>
                      <c:pt idx="29">
                        <c:v>107年03月</c:v>
                      </c:pt>
                      <c:pt idx="30">
                        <c:v>107年04月</c:v>
                      </c:pt>
                      <c:pt idx="31">
                        <c:v>107年05月</c:v>
                      </c:pt>
                      <c:pt idx="32">
                        <c:v>107年06月</c:v>
                      </c:pt>
                      <c:pt idx="33">
                        <c:v>107年07月</c:v>
                      </c:pt>
                      <c:pt idx="34">
                        <c:v>107年08月</c:v>
                      </c:pt>
                      <c:pt idx="35">
                        <c:v>107年09月</c:v>
                      </c:pt>
                      <c:pt idx="36">
                        <c:v>107年10月</c:v>
                      </c:pt>
                      <c:pt idx="37">
                        <c:v>107年11月</c:v>
                      </c:pt>
                      <c:pt idx="38">
                        <c:v>107年12月</c:v>
                      </c:pt>
                      <c:pt idx="39">
                        <c:v>108年01月</c:v>
                      </c:pt>
                      <c:pt idx="40">
                        <c:v>108年02月</c:v>
                      </c:pt>
                      <c:pt idx="41">
                        <c:v>108年03月</c:v>
                      </c:pt>
                      <c:pt idx="42">
                        <c:v>108年04月</c:v>
                      </c:pt>
                      <c:pt idx="43">
                        <c:v>108年05月</c:v>
                      </c:pt>
                      <c:pt idx="44">
                        <c:v>108年06月</c:v>
                      </c:pt>
                      <c:pt idx="45">
                        <c:v>108年07月</c:v>
                      </c:pt>
                      <c:pt idx="46">
                        <c:v>108年08月</c:v>
                      </c:pt>
                      <c:pt idx="47">
                        <c:v>108年09月</c:v>
                      </c:pt>
                      <c:pt idx="48">
                        <c:v>108年10月</c:v>
                      </c:pt>
                      <c:pt idx="49">
                        <c:v>108年11月</c:v>
                      </c:pt>
                      <c:pt idx="50">
                        <c:v>108年12月</c:v>
                      </c:pt>
                      <c:pt idx="51">
                        <c:v>109年01月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統計圖表!$B$6:$BA$6</c15:sqref>
                        </c15:formulaRef>
                      </c:ext>
                    </c:extLst>
                    <c:numCache>
                      <c:formatCode>"$"#,##0</c:formatCode>
                      <c:ptCount val="52"/>
                      <c:pt idx="0">
                        <c:v>395950</c:v>
                      </c:pt>
                      <c:pt idx="1">
                        <c:v>368993</c:v>
                      </c:pt>
                      <c:pt idx="2">
                        <c:v>343456</c:v>
                      </c:pt>
                      <c:pt idx="3">
                        <c:v>354680</c:v>
                      </c:pt>
                      <c:pt idx="4">
                        <c:v>313217</c:v>
                      </c:pt>
                      <c:pt idx="5">
                        <c:v>373981</c:v>
                      </c:pt>
                      <c:pt idx="6">
                        <c:v>330303</c:v>
                      </c:pt>
                      <c:pt idx="7">
                        <c:v>313097</c:v>
                      </c:pt>
                      <c:pt idx="8">
                        <c:v>314449</c:v>
                      </c:pt>
                      <c:pt idx="9">
                        <c:v>361436</c:v>
                      </c:pt>
                      <c:pt idx="10">
                        <c:v>350557</c:v>
                      </c:pt>
                      <c:pt idx="11">
                        <c:v>360026</c:v>
                      </c:pt>
                      <c:pt idx="12">
                        <c:v>334543</c:v>
                      </c:pt>
                      <c:pt idx="13">
                        <c:v>324663</c:v>
                      </c:pt>
                      <c:pt idx="14">
                        <c:v>309671</c:v>
                      </c:pt>
                      <c:pt idx="15">
                        <c:v>311461</c:v>
                      </c:pt>
                      <c:pt idx="16">
                        <c:v>313387</c:v>
                      </c:pt>
                      <c:pt idx="17">
                        <c:v>294196</c:v>
                      </c:pt>
                      <c:pt idx="18">
                        <c:v>340300</c:v>
                      </c:pt>
                      <c:pt idx="19">
                        <c:v>309349</c:v>
                      </c:pt>
                      <c:pt idx="20">
                        <c:v>314593</c:v>
                      </c:pt>
                      <c:pt idx="21">
                        <c:v>357606</c:v>
                      </c:pt>
                      <c:pt idx="22">
                        <c:v>355184</c:v>
                      </c:pt>
                      <c:pt idx="23">
                        <c:v>343626</c:v>
                      </c:pt>
                      <c:pt idx="24">
                        <c:v>344108</c:v>
                      </c:pt>
                      <c:pt idx="25">
                        <c:v>328764</c:v>
                      </c:pt>
                      <c:pt idx="26">
                        <c:v>320187</c:v>
                      </c:pt>
                      <c:pt idx="27">
                        <c:v>317335</c:v>
                      </c:pt>
                      <c:pt idx="28">
                        <c:v>296462</c:v>
                      </c:pt>
                      <c:pt idx="29">
                        <c:v>309351</c:v>
                      </c:pt>
                      <c:pt idx="30">
                        <c:v>287265</c:v>
                      </c:pt>
                      <c:pt idx="31">
                        <c:v>156891</c:v>
                      </c:pt>
                      <c:pt idx="32">
                        <c:v>176669</c:v>
                      </c:pt>
                      <c:pt idx="33">
                        <c:v>202382</c:v>
                      </c:pt>
                      <c:pt idx="34">
                        <c:v>229757</c:v>
                      </c:pt>
                      <c:pt idx="35">
                        <c:v>236969</c:v>
                      </c:pt>
                      <c:pt idx="36">
                        <c:v>185435</c:v>
                      </c:pt>
                      <c:pt idx="37">
                        <c:v>169379</c:v>
                      </c:pt>
                      <c:pt idx="38">
                        <c:v>170024</c:v>
                      </c:pt>
                      <c:pt idx="39">
                        <c:v>160791</c:v>
                      </c:pt>
                      <c:pt idx="40">
                        <c:v>142082</c:v>
                      </c:pt>
                      <c:pt idx="41">
                        <c:v>150140</c:v>
                      </c:pt>
                      <c:pt idx="42">
                        <c:v>161027</c:v>
                      </c:pt>
                      <c:pt idx="43">
                        <c:v>166746</c:v>
                      </c:pt>
                      <c:pt idx="44">
                        <c:v>176631</c:v>
                      </c:pt>
                      <c:pt idx="45">
                        <c:v>182727</c:v>
                      </c:pt>
                      <c:pt idx="46">
                        <c:v>203338</c:v>
                      </c:pt>
                      <c:pt idx="47">
                        <c:v>196060</c:v>
                      </c:pt>
                      <c:pt idx="48">
                        <c:v>182558</c:v>
                      </c:pt>
                      <c:pt idx="49">
                        <c:v>173969</c:v>
                      </c:pt>
                      <c:pt idx="50">
                        <c:v>151617</c:v>
                      </c:pt>
                      <c:pt idx="51">
                        <c:v>148487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A9BD-4612-89ED-970C34AF571E}"/>
                  </c:ext>
                </c:extLst>
              </c15:ser>
            </c15:filteredBarSeries>
            <c15:filteredBarSeries>
              <c15:ser>
                <c:idx val="1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統計圖表!$A$9</c15:sqref>
                        </c15:formulaRef>
                      </c:ext>
                    </c:extLst>
                    <c:strCache>
                      <c:ptCount val="1"/>
                      <c:pt idx="0">
                        <c:v>今時服務費</c:v>
                      </c:pt>
                    </c:strCache>
                  </c:strRef>
                </c:tx>
                <c:spPr>
                  <a:solidFill>
                    <a:srgbClr val="D16349">
                      <a:lumMod val="60000"/>
                      <a:lumOff val="40000"/>
                    </a:srgbClr>
                  </a:solidFill>
                  <a:ln>
                    <a:solidFill>
                      <a:srgbClr val="D16349">
                        <a:lumMod val="60000"/>
                        <a:lumOff val="40000"/>
                      </a:srgbClr>
                    </a:solidFill>
                  </a:ln>
                  <a:effectLst>
                    <a:outerShdw blurRad="50800" dist="38100" dir="2700000" algn="tl" rotWithShape="0">
                      <a:srgbClr val="D16349">
                        <a:lumMod val="60000"/>
                        <a:lumOff val="40000"/>
                        <a:alpha val="40000"/>
                      </a:srgbClr>
                    </a:outerShdw>
                  </a:effectLst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統計圖表!$B$3:$BA$3</c15:sqref>
                        </c15:formulaRef>
                      </c:ext>
                    </c:extLst>
                    <c:strCache>
                      <c:ptCount val="52"/>
                      <c:pt idx="0">
                        <c:v>104年10月</c:v>
                      </c:pt>
                      <c:pt idx="1">
                        <c:v>104年11月</c:v>
                      </c:pt>
                      <c:pt idx="2">
                        <c:v>104年12月</c:v>
                      </c:pt>
                      <c:pt idx="3">
                        <c:v>105年01月</c:v>
                      </c:pt>
                      <c:pt idx="4">
                        <c:v>105年02月</c:v>
                      </c:pt>
                      <c:pt idx="5">
                        <c:v>105年03月</c:v>
                      </c:pt>
                      <c:pt idx="6">
                        <c:v>105年04月</c:v>
                      </c:pt>
                      <c:pt idx="7">
                        <c:v>105年05月</c:v>
                      </c:pt>
                      <c:pt idx="8">
                        <c:v>105年06月</c:v>
                      </c:pt>
                      <c:pt idx="9">
                        <c:v>105年07月</c:v>
                      </c:pt>
                      <c:pt idx="10">
                        <c:v>105年08月</c:v>
                      </c:pt>
                      <c:pt idx="11">
                        <c:v>105年09月</c:v>
                      </c:pt>
                      <c:pt idx="12">
                        <c:v>105年10月</c:v>
                      </c:pt>
                      <c:pt idx="13">
                        <c:v>105年11月</c:v>
                      </c:pt>
                      <c:pt idx="14">
                        <c:v>105年12月</c:v>
                      </c:pt>
                      <c:pt idx="15">
                        <c:v>106年01月</c:v>
                      </c:pt>
                      <c:pt idx="16">
                        <c:v>106年02月</c:v>
                      </c:pt>
                      <c:pt idx="17">
                        <c:v>106年03月</c:v>
                      </c:pt>
                      <c:pt idx="18">
                        <c:v>106年04月</c:v>
                      </c:pt>
                      <c:pt idx="19">
                        <c:v>106年05月</c:v>
                      </c:pt>
                      <c:pt idx="20">
                        <c:v>106年06月</c:v>
                      </c:pt>
                      <c:pt idx="21">
                        <c:v>106年07月</c:v>
                      </c:pt>
                      <c:pt idx="22">
                        <c:v>106年08月</c:v>
                      </c:pt>
                      <c:pt idx="23">
                        <c:v>106年09月</c:v>
                      </c:pt>
                      <c:pt idx="24">
                        <c:v>106年10月</c:v>
                      </c:pt>
                      <c:pt idx="25">
                        <c:v>106年11月</c:v>
                      </c:pt>
                      <c:pt idx="26">
                        <c:v>106年12月</c:v>
                      </c:pt>
                      <c:pt idx="27">
                        <c:v>107年01月</c:v>
                      </c:pt>
                      <c:pt idx="28">
                        <c:v>107年02月</c:v>
                      </c:pt>
                      <c:pt idx="29">
                        <c:v>107年03月</c:v>
                      </c:pt>
                      <c:pt idx="30">
                        <c:v>107年04月</c:v>
                      </c:pt>
                      <c:pt idx="31">
                        <c:v>107年05月</c:v>
                      </c:pt>
                      <c:pt idx="32">
                        <c:v>107年06月</c:v>
                      </c:pt>
                      <c:pt idx="33">
                        <c:v>107年07月</c:v>
                      </c:pt>
                      <c:pt idx="34">
                        <c:v>107年08月</c:v>
                      </c:pt>
                      <c:pt idx="35">
                        <c:v>107年09月</c:v>
                      </c:pt>
                      <c:pt idx="36">
                        <c:v>107年10月</c:v>
                      </c:pt>
                      <c:pt idx="37">
                        <c:v>107年11月</c:v>
                      </c:pt>
                      <c:pt idx="38">
                        <c:v>107年12月</c:v>
                      </c:pt>
                      <c:pt idx="39">
                        <c:v>108年01月</c:v>
                      </c:pt>
                      <c:pt idx="40">
                        <c:v>108年02月</c:v>
                      </c:pt>
                      <c:pt idx="41">
                        <c:v>108年03月</c:v>
                      </c:pt>
                      <c:pt idx="42">
                        <c:v>108年04月</c:v>
                      </c:pt>
                      <c:pt idx="43">
                        <c:v>108年05月</c:v>
                      </c:pt>
                      <c:pt idx="44">
                        <c:v>108年06月</c:v>
                      </c:pt>
                      <c:pt idx="45">
                        <c:v>108年07月</c:v>
                      </c:pt>
                      <c:pt idx="46">
                        <c:v>108年08月</c:v>
                      </c:pt>
                      <c:pt idx="47">
                        <c:v>108年09月</c:v>
                      </c:pt>
                      <c:pt idx="48">
                        <c:v>108年10月</c:v>
                      </c:pt>
                      <c:pt idx="49">
                        <c:v>108年11月</c:v>
                      </c:pt>
                      <c:pt idx="50">
                        <c:v>108年12月</c:v>
                      </c:pt>
                      <c:pt idx="51">
                        <c:v>109年01月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統計圖表!$B$9:$BA$9</c15:sqref>
                        </c15:formulaRef>
                      </c:ext>
                    </c:extLst>
                    <c:numCache>
                      <c:formatCode>"$"#,##0</c:formatCode>
                      <c:ptCount val="5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17372.911999999989</c:v>
                      </c:pt>
                      <c:pt idx="30">
                        <c:v>37365.69279999999</c:v>
                      </c:pt>
                      <c:pt idx="31">
                        <c:v>140884</c:v>
                      </c:pt>
                      <c:pt idx="32">
                        <c:v>136085</c:v>
                      </c:pt>
                      <c:pt idx="33">
                        <c:v>158378</c:v>
                      </c:pt>
                      <c:pt idx="34">
                        <c:v>120021</c:v>
                      </c:pt>
                      <c:pt idx="35">
                        <c:v>131008</c:v>
                      </c:pt>
                      <c:pt idx="36">
                        <c:v>141353</c:v>
                      </c:pt>
                      <c:pt idx="37">
                        <c:v>135208</c:v>
                      </c:pt>
                      <c:pt idx="38">
                        <c:v>131866</c:v>
                      </c:pt>
                      <c:pt idx="39">
                        <c:v>145307</c:v>
                      </c:pt>
                      <c:pt idx="40">
                        <c:v>108350</c:v>
                      </c:pt>
                      <c:pt idx="41">
                        <c:v>152682</c:v>
                      </c:pt>
                      <c:pt idx="42">
                        <c:v>153842</c:v>
                      </c:pt>
                      <c:pt idx="43">
                        <c:v>132940</c:v>
                      </c:pt>
                      <c:pt idx="44">
                        <c:v>113487</c:v>
                      </c:pt>
                      <c:pt idx="45">
                        <c:v>142516</c:v>
                      </c:pt>
                      <c:pt idx="46">
                        <c:v>160791</c:v>
                      </c:pt>
                      <c:pt idx="47">
                        <c:v>142740</c:v>
                      </c:pt>
                      <c:pt idx="48">
                        <c:v>147730</c:v>
                      </c:pt>
                      <c:pt idx="49" formatCode="General">
                        <c:v>149540</c:v>
                      </c:pt>
                      <c:pt idx="50" formatCode="General">
                        <c:v>131627</c:v>
                      </c:pt>
                      <c:pt idx="51" formatCode="General">
                        <c:v>132619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A9BD-4612-89ED-970C34AF571E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統計圖表!$A$10</c15:sqref>
                        </c15:formulaRef>
                      </c:ext>
                    </c:extLst>
                    <c:strCache>
                      <c:ptCount val="1"/>
                      <c:pt idx="0">
                        <c:v>DL總支出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 w="31750">
                    <a:solidFill>
                      <a:srgbClr val="00B050"/>
                    </a:solidFill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統計圖表!$B$3:$BA$3</c15:sqref>
                        </c15:formulaRef>
                      </c:ext>
                    </c:extLst>
                    <c:strCache>
                      <c:ptCount val="52"/>
                      <c:pt idx="0">
                        <c:v>104年10月</c:v>
                      </c:pt>
                      <c:pt idx="1">
                        <c:v>104年11月</c:v>
                      </c:pt>
                      <c:pt idx="2">
                        <c:v>104年12月</c:v>
                      </c:pt>
                      <c:pt idx="3">
                        <c:v>105年01月</c:v>
                      </c:pt>
                      <c:pt idx="4">
                        <c:v>105年02月</c:v>
                      </c:pt>
                      <c:pt idx="5">
                        <c:v>105年03月</c:v>
                      </c:pt>
                      <c:pt idx="6">
                        <c:v>105年04月</c:v>
                      </c:pt>
                      <c:pt idx="7">
                        <c:v>105年05月</c:v>
                      </c:pt>
                      <c:pt idx="8">
                        <c:v>105年06月</c:v>
                      </c:pt>
                      <c:pt idx="9">
                        <c:v>105年07月</c:v>
                      </c:pt>
                      <c:pt idx="10">
                        <c:v>105年08月</c:v>
                      </c:pt>
                      <c:pt idx="11">
                        <c:v>105年09月</c:v>
                      </c:pt>
                      <c:pt idx="12">
                        <c:v>105年10月</c:v>
                      </c:pt>
                      <c:pt idx="13">
                        <c:v>105年11月</c:v>
                      </c:pt>
                      <c:pt idx="14">
                        <c:v>105年12月</c:v>
                      </c:pt>
                      <c:pt idx="15">
                        <c:v>106年01月</c:v>
                      </c:pt>
                      <c:pt idx="16">
                        <c:v>106年02月</c:v>
                      </c:pt>
                      <c:pt idx="17">
                        <c:v>106年03月</c:v>
                      </c:pt>
                      <c:pt idx="18">
                        <c:v>106年04月</c:v>
                      </c:pt>
                      <c:pt idx="19">
                        <c:v>106年05月</c:v>
                      </c:pt>
                      <c:pt idx="20">
                        <c:v>106年06月</c:v>
                      </c:pt>
                      <c:pt idx="21">
                        <c:v>106年07月</c:v>
                      </c:pt>
                      <c:pt idx="22">
                        <c:v>106年08月</c:v>
                      </c:pt>
                      <c:pt idx="23">
                        <c:v>106年09月</c:v>
                      </c:pt>
                      <c:pt idx="24">
                        <c:v>106年10月</c:v>
                      </c:pt>
                      <c:pt idx="25">
                        <c:v>106年11月</c:v>
                      </c:pt>
                      <c:pt idx="26">
                        <c:v>106年12月</c:v>
                      </c:pt>
                      <c:pt idx="27">
                        <c:v>107年01月</c:v>
                      </c:pt>
                      <c:pt idx="28">
                        <c:v>107年02月</c:v>
                      </c:pt>
                      <c:pt idx="29">
                        <c:v>107年03月</c:v>
                      </c:pt>
                      <c:pt idx="30">
                        <c:v>107年04月</c:v>
                      </c:pt>
                      <c:pt idx="31">
                        <c:v>107年05月</c:v>
                      </c:pt>
                      <c:pt idx="32">
                        <c:v>107年06月</c:v>
                      </c:pt>
                      <c:pt idx="33">
                        <c:v>107年07月</c:v>
                      </c:pt>
                      <c:pt idx="34">
                        <c:v>107年08月</c:v>
                      </c:pt>
                      <c:pt idx="35">
                        <c:v>107年09月</c:v>
                      </c:pt>
                      <c:pt idx="36">
                        <c:v>107年10月</c:v>
                      </c:pt>
                      <c:pt idx="37">
                        <c:v>107年11月</c:v>
                      </c:pt>
                      <c:pt idx="38">
                        <c:v>107年12月</c:v>
                      </c:pt>
                      <c:pt idx="39">
                        <c:v>108年01月</c:v>
                      </c:pt>
                      <c:pt idx="40">
                        <c:v>108年02月</c:v>
                      </c:pt>
                      <c:pt idx="41">
                        <c:v>108年03月</c:v>
                      </c:pt>
                      <c:pt idx="42">
                        <c:v>108年04月</c:v>
                      </c:pt>
                      <c:pt idx="43">
                        <c:v>108年05月</c:v>
                      </c:pt>
                      <c:pt idx="44">
                        <c:v>108年06月</c:v>
                      </c:pt>
                      <c:pt idx="45">
                        <c:v>108年07月</c:v>
                      </c:pt>
                      <c:pt idx="46">
                        <c:v>108年08月</c:v>
                      </c:pt>
                      <c:pt idx="47">
                        <c:v>108年09月</c:v>
                      </c:pt>
                      <c:pt idx="48">
                        <c:v>108年10月</c:v>
                      </c:pt>
                      <c:pt idx="49">
                        <c:v>108年11月</c:v>
                      </c:pt>
                      <c:pt idx="50">
                        <c:v>108年12月</c:v>
                      </c:pt>
                      <c:pt idx="51">
                        <c:v>109年01月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統計圖表!$B$10:$BA$10</c15:sqref>
                        </c15:formulaRef>
                      </c:ext>
                    </c:extLst>
                    <c:numCache>
                      <c:formatCode>"$"#,##0</c:formatCode>
                      <c:ptCount val="52"/>
                      <c:pt idx="0">
                        <c:v>374632</c:v>
                      </c:pt>
                      <c:pt idx="1">
                        <c:v>346636</c:v>
                      </c:pt>
                      <c:pt idx="2">
                        <c:v>323283</c:v>
                      </c:pt>
                      <c:pt idx="3">
                        <c:v>333528</c:v>
                      </c:pt>
                      <c:pt idx="4">
                        <c:v>294779</c:v>
                      </c:pt>
                      <c:pt idx="5">
                        <c:v>351025</c:v>
                      </c:pt>
                      <c:pt idx="6">
                        <c:v>335613</c:v>
                      </c:pt>
                      <c:pt idx="7">
                        <c:v>324264</c:v>
                      </c:pt>
                      <c:pt idx="8">
                        <c:v>322187</c:v>
                      </c:pt>
                      <c:pt idx="9">
                        <c:v>375593</c:v>
                      </c:pt>
                      <c:pt idx="10">
                        <c:v>364470</c:v>
                      </c:pt>
                      <c:pt idx="11">
                        <c:v>374175</c:v>
                      </c:pt>
                      <c:pt idx="12">
                        <c:v>352224</c:v>
                      </c:pt>
                      <c:pt idx="13">
                        <c:v>336157</c:v>
                      </c:pt>
                      <c:pt idx="14">
                        <c:v>320857</c:v>
                      </c:pt>
                      <c:pt idx="15">
                        <c:v>322614</c:v>
                      </c:pt>
                      <c:pt idx="16">
                        <c:v>324583</c:v>
                      </c:pt>
                      <c:pt idx="17">
                        <c:v>304503</c:v>
                      </c:pt>
                      <c:pt idx="18">
                        <c:v>352522</c:v>
                      </c:pt>
                      <c:pt idx="19">
                        <c:v>320335</c:v>
                      </c:pt>
                      <c:pt idx="20">
                        <c:v>319429</c:v>
                      </c:pt>
                      <c:pt idx="21">
                        <c:v>371886</c:v>
                      </c:pt>
                      <c:pt idx="22">
                        <c:v>369043</c:v>
                      </c:pt>
                      <c:pt idx="23">
                        <c:v>357160</c:v>
                      </c:pt>
                      <c:pt idx="24">
                        <c:v>361352</c:v>
                      </c:pt>
                      <c:pt idx="25">
                        <c:v>340447</c:v>
                      </c:pt>
                      <c:pt idx="26">
                        <c:v>331733</c:v>
                      </c:pt>
                      <c:pt idx="27">
                        <c:v>328691</c:v>
                      </c:pt>
                      <c:pt idx="28">
                        <c:v>306911</c:v>
                      </c:pt>
                      <c:pt idx="29">
                        <c:v>334308.91200000001</c:v>
                      </c:pt>
                      <c:pt idx="30">
                        <c:v>333183.69279999996</c:v>
                      </c:pt>
                      <c:pt idx="31">
                        <c:v>297775</c:v>
                      </c:pt>
                      <c:pt idx="32">
                        <c:v>312754</c:v>
                      </c:pt>
                      <c:pt idx="33">
                        <c:v>360760</c:v>
                      </c:pt>
                      <c:pt idx="34">
                        <c:v>349778</c:v>
                      </c:pt>
                      <c:pt idx="35">
                        <c:v>367977</c:v>
                      </c:pt>
                      <c:pt idx="36">
                        <c:v>326788</c:v>
                      </c:pt>
                      <c:pt idx="37">
                        <c:v>304587</c:v>
                      </c:pt>
                      <c:pt idx="38">
                        <c:v>301890</c:v>
                      </c:pt>
                      <c:pt idx="39">
                        <c:v>306098</c:v>
                      </c:pt>
                      <c:pt idx="40">
                        <c:v>250432</c:v>
                      </c:pt>
                      <c:pt idx="41">
                        <c:v>302822</c:v>
                      </c:pt>
                      <c:pt idx="42">
                        <c:v>314869</c:v>
                      </c:pt>
                      <c:pt idx="43">
                        <c:v>299686</c:v>
                      </c:pt>
                      <c:pt idx="44">
                        <c:v>290118</c:v>
                      </c:pt>
                      <c:pt idx="45">
                        <c:v>325243</c:v>
                      </c:pt>
                      <c:pt idx="46">
                        <c:v>364129</c:v>
                      </c:pt>
                      <c:pt idx="47">
                        <c:v>338800</c:v>
                      </c:pt>
                      <c:pt idx="48">
                        <c:v>330288</c:v>
                      </c:pt>
                      <c:pt idx="49">
                        <c:v>323509</c:v>
                      </c:pt>
                      <c:pt idx="50">
                        <c:v>283244</c:v>
                      </c:pt>
                      <c:pt idx="51">
                        <c:v>281106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A9BD-4612-89ED-970C34AF571E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5"/>
          <c:order val="5"/>
          <c:tx>
            <c:strRef>
              <c:f>統計圖表!$A$12</c:f>
              <c:strCache>
                <c:ptCount val="1"/>
                <c:pt idx="0">
                  <c:v>經常契約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統計圖表!$B$3:$AX$3</c:f>
              <c:strCache>
                <c:ptCount val="49"/>
                <c:pt idx="0">
                  <c:v>104年10月</c:v>
                </c:pt>
                <c:pt idx="1">
                  <c:v>104年11月</c:v>
                </c:pt>
                <c:pt idx="2">
                  <c:v>104年12月</c:v>
                </c:pt>
                <c:pt idx="3">
                  <c:v>105年01月</c:v>
                </c:pt>
                <c:pt idx="4">
                  <c:v>105年02月</c:v>
                </c:pt>
                <c:pt idx="5">
                  <c:v>105年03月</c:v>
                </c:pt>
                <c:pt idx="6">
                  <c:v>105年04月</c:v>
                </c:pt>
                <c:pt idx="7">
                  <c:v>105年05月</c:v>
                </c:pt>
                <c:pt idx="8">
                  <c:v>105年06月</c:v>
                </c:pt>
                <c:pt idx="9">
                  <c:v>105年07月</c:v>
                </c:pt>
                <c:pt idx="10">
                  <c:v>105年08月</c:v>
                </c:pt>
                <c:pt idx="11">
                  <c:v>105年09月</c:v>
                </c:pt>
                <c:pt idx="12">
                  <c:v>105年10月</c:v>
                </c:pt>
                <c:pt idx="13">
                  <c:v>105年11月</c:v>
                </c:pt>
                <c:pt idx="14">
                  <c:v>105年12月</c:v>
                </c:pt>
                <c:pt idx="15">
                  <c:v>106年01月</c:v>
                </c:pt>
                <c:pt idx="16">
                  <c:v>106年02月</c:v>
                </c:pt>
                <c:pt idx="17">
                  <c:v>106年03月</c:v>
                </c:pt>
                <c:pt idx="18">
                  <c:v>106年04月</c:v>
                </c:pt>
                <c:pt idx="19">
                  <c:v>106年05月</c:v>
                </c:pt>
                <c:pt idx="20">
                  <c:v>106年06月</c:v>
                </c:pt>
                <c:pt idx="21">
                  <c:v>106年07月</c:v>
                </c:pt>
                <c:pt idx="22">
                  <c:v>106年08月</c:v>
                </c:pt>
                <c:pt idx="23">
                  <c:v>106年09月</c:v>
                </c:pt>
                <c:pt idx="24">
                  <c:v>106年10月</c:v>
                </c:pt>
                <c:pt idx="25">
                  <c:v>106年11月</c:v>
                </c:pt>
                <c:pt idx="26">
                  <c:v>106年12月</c:v>
                </c:pt>
                <c:pt idx="27">
                  <c:v>107年01月</c:v>
                </c:pt>
                <c:pt idx="28">
                  <c:v>107年02月</c:v>
                </c:pt>
                <c:pt idx="29">
                  <c:v>107年03月</c:v>
                </c:pt>
                <c:pt idx="30">
                  <c:v>107年04月</c:v>
                </c:pt>
                <c:pt idx="31">
                  <c:v>107年05月</c:v>
                </c:pt>
                <c:pt idx="32">
                  <c:v>107年06月</c:v>
                </c:pt>
                <c:pt idx="33">
                  <c:v>107年07月</c:v>
                </c:pt>
                <c:pt idx="34">
                  <c:v>107年08月</c:v>
                </c:pt>
                <c:pt idx="35">
                  <c:v>107年09月</c:v>
                </c:pt>
                <c:pt idx="36">
                  <c:v>107年10月</c:v>
                </c:pt>
                <c:pt idx="37">
                  <c:v>107年11月</c:v>
                </c:pt>
                <c:pt idx="38">
                  <c:v>107年12月</c:v>
                </c:pt>
                <c:pt idx="39">
                  <c:v>108年01月</c:v>
                </c:pt>
                <c:pt idx="40">
                  <c:v>108年02月</c:v>
                </c:pt>
                <c:pt idx="41">
                  <c:v>108年03月</c:v>
                </c:pt>
                <c:pt idx="42">
                  <c:v>108年04月</c:v>
                </c:pt>
                <c:pt idx="43">
                  <c:v>108年05月</c:v>
                </c:pt>
                <c:pt idx="44">
                  <c:v>108年06月</c:v>
                </c:pt>
                <c:pt idx="45">
                  <c:v>108年07月</c:v>
                </c:pt>
                <c:pt idx="46">
                  <c:v>108年08月</c:v>
                </c:pt>
                <c:pt idx="47">
                  <c:v>108年09月</c:v>
                </c:pt>
                <c:pt idx="48">
                  <c:v>108年10月</c:v>
                </c:pt>
              </c:strCache>
            </c:strRef>
          </c:cat>
          <c:val>
            <c:numRef>
              <c:f>統計圖表!$B$12:$BA$12</c:f>
              <c:numCache>
                <c:formatCode>General</c:formatCode>
                <c:ptCount val="52"/>
                <c:pt idx="0">
                  <c:v>320</c:v>
                </c:pt>
                <c:pt idx="1">
                  <c:v>320</c:v>
                </c:pt>
                <c:pt idx="2">
                  <c:v>320</c:v>
                </c:pt>
                <c:pt idx="3">
                  <c:v>320</c:v>
                </c:pt>
                <c:pt idx="4">
                  <c:v>320</c:v>
                </c:pt>
                <c:pt idx="5">
                  <c:v>320</c:v>
                </c:pt>
                <c:pt idx="6">
                  <c:v>320</c:v>
                </c:pt>
                <c:pt idx="7">
                  <c:v>320</c:v>
                </c:pt>
                <c:pt idx="8">
                  <c:v>320</c:v>
                </c:pt>
                <c:pt idx="9">
                  <c:v>320</c:v>
                </c:pt>
                <c:pt idx="10">
                  <c:v>320</c:v>
                </c:pt>
                <c:pt idx="11">
                  <c:v>320</c:v>
                </c:pt>
                <c:pt idx="12">
                  <c:v>320</c:v>
                </c:pt>
                <c:pt idx="13">
                  <c:v>320</c:v>
                </c:pt>
                <c:pt idx="14">
                  <c:v>320</c:v>
                </c:pt>
                <c:pt idx="15">
                  <c:v>320</c:v>
                </c:pt>
                <c:pt idx="16">
                  <c:v>320</c:v>
                </c:pt>
                <c:pt idx="17">
                  <c:v>320</c:v>
                </c:pt>
                <c:pt idx="18">
                  <c:v>320</c:v>
                </c:pt>
                <c:pt idx="19">
                  <c:v>320</c:v>
                </c:pt>
                <c:pt idx="20">
                  <c:v>320</c:v>
                </c:pt>
                <c:pt idx="21">
                  <c:v>320</c:v>
                </c:pt>
                <c:pt idx="22">
                  <c:v>320</c:v>
                </c:pt>
                <c:pt idx="23">
                  <c:v>320</c:v>
                </c:pt>
                <c:pt idx="24">
                  <c:v>320</c:v>
                </c:pt>
                <c:pt idx="25">
                  <c:v>320</c:v>
                </c:pt>
                <c:pt idx="26">
                  <c:v>320</c:v>
                </c:pt>
                <c:pt idx="27">
                  <c:v>320</c:v>
                </c:pt>
                <c:pt idx="28">
                  <c:v>320</c:v>
                </c:pt>
                <c:pt idx="29">
                  <c:v>221</c:v>
                </c:pt>
                <c:pt idx="30">
                  <c:v>221</c:v>
                </c:pt>
                <c:pt idx="31">
                  <c:v>221</c:v>
                </c:pt>
                <c:pt idx="32">
                  <c:v>196</c:v>
                </c:pt>
                <c:pt idx="33">
                  <c:v>196</c:v>
                </c:pt>
                <c:pt idx="34">
                  <c:v>181</c:v>
                </c:pt>
                <c:pt idx="35">
                  <c:v>181</c:v>
                </c:pt>
                <c:pt idx="36">
                  <c:v>181</c:v>
                </c:pt>
                <c:pt idx="37">
                  <c:v>181</c:v>
                </c:pt>
                <c:pt idx="38">
                  <c:v>166</c:v>
                </c:pt>
                <c:pt idx="39">
                  <c:v>147</c:v>
                </c:pt>
                <c:pt idx="40">
                  <c:v>147</c:v>
                </c:pt>
                <c:pt idx="41">
                  <c:v>147</c:v>
                </c:pt>
                <c:pt idx="42">
                  <c:v>147</c:v>
                </c:pt>
                <c:pt idx="43">
                  <c:v>147</c:v>
                </c:pt>
                <c:pt idx="44">
                  <c:v>147</c:v>
                </c:pt>
                <c:pt idx="45">
                  <c:v>157</c:v>
                </c:pt>
                <c:pt idx="46">
                  <c:v>157</c:v>
                </c:pt>
                <c:pt idx="47">
                  <c:v>157</c:v>
                </c:pt>
                <c:pt idx="48">
                  <c:v>157</c:v>
                </c:pt>
                <c:pt idx="49">
                  <c:v>139</c:v>
                </c:pt>
                <c:pt idx="50">
                  <c:v>132</c:v>
                </c:pt>
                <c:pt idx="51">
                  <c:v>132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9BD-4612-89ED-970C34AF57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6069103"/>
        <c:axId val="605033391"/>
      </c:line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900367"/>
        <c:axId val="282871055"/>
        <c:extLst>
          <c:ext xmlns:c15="http://schemas.microsoft.com/office/drawing/2012/chart" uri="{02D57815-91ED-43cb-92C2-25804820EDAC}">
            <c15:filteredLineSeries>
              <c15:ser>
                <c:idx val="7"/>
                <c:order val="7"/>
                <c:tx>
                  <c:strRef>
                    <c:extLst>
                      <c:ext uri="{02D57815-91ED-43cb-92C2-25804820EDAC}">
                        <c15:formulaRef>
                          <c15:sqref>統計圖表!$A$14</c15:sqref>
                        </c15:formulaRef>
                      </c:ext>
                    </c:extLst>
                    <c:strCache>
                      <c:ptCount val="1"/>
                      <c:pt idx="0">
                        <c:v>日均度數</c:v>
                      </c:pt>
                    </c:strCache>
                  </c:strRef>
                </c:tx>
                <c:spPr>
                  <a:ln w="31750" cap="rnd">
                    <a:solidFill>
                      <a:srgbClr val="00A249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統計圖表!$B$3:$BA$3</c15:sqref>
                        </c15:formulaRef>
                      </c:ext>
                    </c:extLst>
                    <c:strCache>
                      <c:ptCount val="52"/>
                      <c:pt idx="0">
                        <c:v>104年10月</c:v>
                      </c:pt>
                      <c:pt idx="1">
                        <c:v>104年11月</c:v>
                      </c:pt>
                      <c:pt idx="2">
                        <c:v>104年12月</c:v>
                      </c:pt>
                      <c:pt idx="3">
                        <c:v>105年01月</c:v>
                      </c:pt>
                      <c:pt idx="4">
                        <c:v>105年02月</c:v>
                      </c:pt>
                      <c:pt idx="5">
                        <c:v>105年03月</c:v>
                      </c:pt>
                      <c:pt idx="6">
                        <c:v>105年04月</c:v>
                      </c:pt>
                      <c:pt idx="7">
                        <c:v>105年05月</c:v>
                      </c:pt>
                      <c:pt idx="8">
                        <c:v>105年06月</c:v>
                      </c:pt>
                      <c:pt idx="9">
                        <c:v>105年07月</c:v>
                      </c:pt>
                      <c:pt idx="10">
                        <c:v>105年08月</c:v>
                      </c:pt>
                      <c:pt idx="11">
                        <c:v>105年09月</c:v>
                      </c:pt>
                      <c:pt idx="12">
                        <c:v>105年10月</c:v>
                      </c:pt>
                      <c:pt idx="13">
                        <c:v>105年11月</c:v>
                      </c:pt>
                      <c:pt idx="14">
                        <c:v>105年12月</c:v>
                      </c:pt>
                      <c:pt idx="15">
                        <c:v>106年01月</c:v>
                      </c:pt>
                      <c:pt idx="16">
                        <c:v>106年02月</c:v>
                      </c:pt>
                      <c:pt idx="17">
                        <c:v>106年03月</c:v>
                      </c:pt>
                      <c:pt idx="18">
                        <c:v>106年04月</c:v>
                      </c:pt>
                      <c:pt idx="19">
                        <c:v>106年05月</c:v>
                      </c:pt>
                      <c:pt idx="20">
                        <c:v>106年06月</c:v>
                      </c:pt>
                      <c:pt idx="21">
                        <c:v>106年07月</c:v>
                      </c:pt>
                      <c:pt idx="22">
                        <c:v>106年08月</c:v>
                      </c:pt>
                      <c:pt idx="23">
                        <c:v>106年09月</c:v>
                      </c:pt>
                      <c:pt idx="24">
                        <c:v>106年10月</c:v>
                      </c:pt>
                      <c:pt idx="25">
                        <c:v>106年11月</c:v>
                      </c:pt>
                      <c:pt idx="26">
                        <c:v>106年12月</c:v>
                      </c:pt>
                      <c:pt idx="27">
                        <c:v>107年01月</c:v>
                      </c:pt>
                      <c:pt idx="28">
                        <c:v>107年02月</c:v>
                      </c:pt>
                      <c:pt idx="29">
                        <c:v>107年03月</c:v>
                      </c:pt>
                      <c:pt idx="30">
                        <c:v>107年04月</c:v>
                      </c:pt>
                      <c:pt idx="31">
                        <c:v>107年05月</c:v>
                      </c:pt>
                      <c:pt idx="32">
                        <c:v>107年06月</c:v>
                      </c:pt>
                      <c:pt idx="33">
                        <c:v>107年07月</c:v>
                      </c:pt>
                      <c:pt idx="34">
                        <c:v>107年08月</c:v>
                      </c:pt>
                      <c:pt idx="35">
                        <c:v>107年09月</c:v>
                      </c:pt>
                      <c:pt idx="36">
                        <c:v>107年10月</c:v>
                      </c:pt>
                      <c:pt idx="37">
                        <c:v>107年11月</c:v>
                      </c:pt>
                      <c:pt idx="38">
                        <c:v>107年12月</c:v>
                      </c:pt>
                      <c:pt idx="39">
                        <c:v>108年01月</c:v>
                      </c:pt>
                      <c:pt idx="40">
                        <c:v>108年02月</c:v>
                      </c:pt>
                      <c:pt idx="41">
                        <c:v>108年03月</c:v>
                      </c:pt>
                      <c:pt idx="42">
                        <c:v>108年04月</c:v>
                      </c:pt>
                      <c:pt idx="43">
                        <c:v>108年05月</c:v>
                      </c:pt>
                      <c:pt idx="44">
                        <c:v>108年06月</c:v>
                      </c:pt>
                      <c:pt idx="45">
                        <c:v>108年07月</c:v>
                      </c:pt>
                      <c:pt idx="46">
                        <c:v>108年08月</c:v>
                      </c:pt>
                      <c:pt idx="47">
                        <c:v>108年09月</c:v>
                      </c:pt>
                      <c:pt idx="48">
                        <c:v>108年10月</c:v>
                      </c:pt>
                      <c:pt idx="49">
                        <c:v>108年11月</c:v>
                      </c:pt>
                      <c:pt idx="50">
                        <c:v>108年12月</c:v>
                      </c:pt>
                      <c:pt idx="51">
                        <c:v>109年01月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統計圖表!$B$14:$BA$14</c15:sqref>
                        </c15:formulaRef>
                      </c:ext>
                    </c:extLst>
                    <c:numCache>
                      <c:formatCode>0_ </c:formatCode>
                      <c:ptCount val="52"/>
                      <c:pt idx="0">
                        <c:v>4053.3333333333335</c:v>
                      </c:pt>
                      <c:pt idx="1">
                        <c:v>3910</c:v>
                      </c:pt>
                      <c:pt idx="2">
                        <c:v>3867.5862068965516</c:v>
                      </c:pt>
                      <c:pt idx="3">
                        <c:v>3936</c:v>
                      </c:pt>
                      <c:pt idx="4">
                        <c:v>3913.8461538461538</c:v>
                      </c:pt>
                      <c:pt idx="5">
                        <c:v>3698.8235294117649</c:v>
                      </c:pt>
                      <c:pt idx="6">
                        <c:v>3989.3333333333335</c:v>
                      </c:pt>
                      <c:pt idx="7">
                        <c:v>3760</c:v>
                      </c:pt>
                      <c:pt idx="8">
                        <c:v>3840</c:v>
                      </c:pt>
                      <c:pt idx="9">
                        <c:v>3945</c:v>
                      </c:pt>
                      <c:pt idx="10">
                        <c:v>3904</c:v>
                      </c:pt>
                      <c:pt idx="11">
                        <c:v>3845</c:v>
                      </c:pt>
                      <c:pt idx="12">
                        <c:v>3834.6666666666665</c:v>
                      </c:pt>
                      <c:pt idx="13">
                        <c:v>3800</c:v>
                      </c:pt>
                      <c:pt idx="14">
                        <c:v>3616</c:v>
                      </c:pt>
                      <c:pt idx="15">
                        <c:v>3722.6666666666665</c:v>
                      </c:pt>
                      <c:pt idx="16">
                        <c:v>3718.787878787879</c:v>
                      </c:pt>
                      <c:pt idx="17">
                        <c:v>3805.7142857142858</c:v>
                      </c:pt>
                      <c:pt idx="18">
                        <c:v>3898.181818181818</c:v>
                      </c:pt>
                      <c:pt idx="19">
                        <c:v>3906.2068965517242</c:v>
                      </c:pt>
                      <c:pt idx="20">
                        <c:v>3906.2068965517242</c:v>
                      </c:pt>
                      <c:pt idx="21">
                        <c:v>3994.6666666666665</c:v>
                      </c:pt>
                      <c:pt idx="22">
                        <c:v>3927.7419354838707</c:v>
                      </c:pt>
                      <c:pt idx="23">
                        <c:v>3944.8275862068967</c:v>
                      </c:pt>
                      <c:pt idx="24">
                        <c:v>3941.3333333333335</c:v>
                      </c:pt>
                      <c:pt idx="25">
                        <c:v>3870</c:v>
                      </c:pt>
                      <c:pt idx="26">
                        <c:v>3845.3333333333335</c:v>
                      </c:pt>
                      <c:pt idx="27">
                        <c:v>3882.6666666666665</c:v>
                      </c:pt>
                      <c:pt idx="28">
                        <c:v>3794.2857142857142</c:v>
                      </c:pt>
                      <c:pt idx="29">
                        <c:v>3733.3333333333335</c:v>
                      </c:pt>
                      <c:pt idx="30">
                        <c:v>3335.757575757576</c:v>
                      </c:pt>
                      <c:pt idx="31">
                        <c:v>1522.7586206896551</c:v>
                      </c:pt>
                      <c:pt idx="32">
                        <c:v>1754.4827586206898</c:v>
                      </c:pt>
                      <c:pt idx="33">
                        <c:v>1914.6666666666667</c:v>
                      </c:pt>
                      <c:pt idx="34">
                        <c:v>2190</c:v>
                      </c:pt>
                      <c:pt idx="35">
                        <c:v>2394.6666666666665</c:v>
                      </c:pt>
                      <c:pt idx="36">
                        <c:v>1942.0689655172414</c:v>
                      </c:pt>
                      <c:pt idx="37">
                        <c:v>1750</c:v>
                      </c:pt>
                      <c:pt idx="38">
                        <c:v>1872</c:v>
                      </c:pt>
                      <c:pt idx="39">
                        <c:v>1695</c:v>
                      </c:pt>
                      <c:pt idx="40">
                        <c:v>1830.4</c:v>
                      </c:pt>
                      <c:pt idx="41">
                        <c:v>1595.2941176470588</c:v>
                      </c:pt>
                      <c:pt idx="42">
                        <c:v>1750</c:v>
                      </c:pt>
                      <c:pt idx="43">
                        <c:v>1877.3333333333333</c:v>
                      </c:pt>
                      <c:pt idx="44">
                        <c:v>1848.2758620689656</c:v>
                      </c:pt>
                      <c:pt idx="45">
                        <c:v>1920</c:v>
                      </c:pt>
                      <c:pt idx="46">
                        <c:v>1985</c:v>
                      </c:pt>
                      <c:pt idx="47">
                        <c:v>1994.6666666666667</c:v>
                      </c:pt>
                      <c:pt idx="48">
                        <c:v>1888</c:v>
                      </c:pt>
                      <c:pt idx="49">
                        <c:v>1890</c:v>
                      </c:pt>
                      <c:pt idx="50">
                        <c:v>1870</c:v>
                      </c:pt>
                      <c:pt idx="51">
                        <c:v>1815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7-A9BD-4612-89ED-970C34AF571E}"/>
                  </c:ext>
                </c:extLst>
              </c15:ser>
            </c15:filteredLineSeries>
          </c:ext>
        </c:extLst>
      </c:lineChart>
      <c:catAx>
        <c:axId val="696069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05033391"/>
        <c:crosses val="autoZero"/>
        <c:auto val="1"/>
        <c:lblAlgn val="ctr"/>
        <c:lblOffset val="100"/>
        <c:noMultiLvlLbl val="0"/>
      </c:catAx>
      <c:valAx>
        <c:axId val="605033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96069103"/>
        <c:crosses val="autoZero"/>
        <c:crossBetween val="between"/>
      </c:valAx>
      <c:valAx>
        <c:axId val="282871055"/>
        <c:scaling>
          <c:orientation val="minMax"/>
          <c:max val="6000"/>
        </c:scaling>
        <c:delete val="1"/>
        <c:axPos val="r"/>
        <c:numFmt formatCode="0_ " sourceLinked="1"/>
        <c:majorTickMark val="out"/>
        <c:minorTickMark val="none"/>
        <c:tickLblPos val="nextTo"/>
        <c:crossAx val="188900367"/>
        <c:crosses val="max"/>
        <c:crossBetween val="between"/>
      </c:valAx>
      <c:catAx>
        <c:axId val="18890036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8287105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372428723998273"/>
          <c:y val="0.92424197162061239"/>
          <c:w val="0.40163736664384303"/>
          <c:h val="7.57580283793875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87049394504148E-2"/>
          <c:y val="3.4300155693597539E-2"/>
          <c:w val="0.88877356321528167"/>
          <c:h val="0.74958344298454493"/>
        </c:manualLayout>
      </c:layout>
      <c:barChart>
        <c:barDir val="col"/>
        <c:grouping val="stacked"/>
        <c:varyColors val="0"/>
        <c:ser>
          <c:idx val="2"/>
          <c:order val="2"/>
          <c:tx>
            <c:strRef>
              <c:f>統計圖表!$A$6</c:f>
              <c:strCache>
                <c:ptCount val="1"/>
                <c:pt idx="0">
                  <c:v>台電電費</c:v>
                </c:pt>
              </c:strCache>
            </c:strRef>
          </c:tx>
          <c:spPr>
            <a:solidFill>
              <a:srgbClr val="EE0000"/>
            </a:solidFill>
            <a:ln>
              <a:noFill/>
            </a:ln>
            <a:effectLst/>
          </c:spPr>
          <c:invertIfNegative val="0"/>
          <c:cat>
            <c:strRef>
              <c:f>統計圖表!$B$3:$AX$3</c:f>
              <c:strCache>
                <c:ptCount val="49"/>
                <c:pt idx="0">
                  <c:v>104年10月</c:v>
                </c:pt>
                <c:pt idx="1">
                  <c:v>104年11月</c:v>
                </c:pt>
                <c:pt idx="2">
                  <c:v>104年12月</c:v>
                </c:pt>
                <c:pt idx="3">
                  <c:v>105年01月</c:v>
                </c:pt>
                <c:pt idx="4">
                  <c:v>105年02月</c:v>
                </c:pt>
                <c:pt idx="5">
                  <c:v>105年03月</c:v>
                </c:pt>
                <c:pt idx="6">
                  <c:v>105年04月</c:v>
                </c:pt>
                <c:pt idx="7">
                  <c:v>105年05月</c:v>
                </c:pt>
                <c:pt idx="8">
                  <c:v>105年06月</c:v>
                </c:pt>
                <c:pt idx="9">
                  <c:v>105年07月</c:v>
                </c:pt>
                <c:pt idx="10">
                  <c:v>105年08月</c:v>
                </c:pt>
                <c:pt idx="11">
                  <c:v>105年09月</c:v>
                </c:pt>
                <c:pt idx="12">
                  <c:v>105年10月</c:v>
                </c:pt>
                <c:pt idx="13">
                  <c:v>105年11月</c:v>
                </c:pt>
                <c:pt idx="14">
                  <c:v>105年12月</c:v>
                </c:pt>
                <c:pt idx="15">
                  <c:v>106年01月</c:v>
                </c:pt>
                <c:pt idx="16">
                  <c:v>106年02月</c:v>
                </c:pt>
                <c:pt idx="17">
                  <c:v>106年03月</c:v>
                </c:pt>
                <c:pt idx="18">
                  <c:v>106年04月</c:v>
                </c:pt>
                <c:pt idx="19">
                  <c:v>106年05月</c:v>
                </c:pt>
                <c:pt idx="20">
                  <c:v>106年06月</c:v>
                </c:pt>
                <c:pt idx="21">
                  <c:v>106年07月</c:v>
                </c:pt>
                <c:pt idx="22">
                  <c:v>106年08月</c:v>
                </c:pt>
                <c:pt idx="23">
                  <c:v>106年09月</c:v>
                </c:pt>
                <c:pt idx="24">
                  <c:v>106年10月</c:v>
                </c:pt>
                <c:pt idx="25">
                  <c:v>106年11月</c:v>
                </c:pt>
                <c:pt idx="26">
                  <c:v>106年12月</c:v>
                </c:pt>
                <c:pt idx="27">
                  <c:v>107年01月</c:v>
                </c:pt>
                <c:pt idx="28">
                  <c:v>107年02月</c:v>
                </c:pt>
                <c:pt idx="29">
                  <c:v>107年03月</c:v>
                </c:pt>
                <c:pt idx="30">
                  <c:v>107年04月</c:v>
                </c:pt>
                <c:pt idx="31">
                  <c:v>107年05月</c:v>
                </c:pt>
                <c:pt idx="32">
                  <c:v>107年06月</c:v>
                </c:pt>
                <c:pt idx="33">
                  <c:v>107年07月</c:v>
                </c:pt>
                <c:pt idx="34">
                  <c:v>107年08月</c:v>
                </c:pt>
                <c:pt idx="35">
                  <c:v>107年09月</c:v>
                </c:pt>
                <c:pt idx="36">
                  <c:v>107年10月</c:v>
                </c:pt>
                <c:pt idx="37">
                  <c:v>107年11月</c:v>
                </c:pt>
                <c:pt idx="38">
                  <c:v>107年12月</c:v>
                </c:pt>
                <c:pt idx="39">
                  <c:v>108年01月</c:v>
                </c:pt>
                <c:pt idx="40">
                  <c:v>108年02月</c:v>
                </c:pt>
                <c:pt idx="41">
                  <c:v>108年03月</c:v>
                </c:pt>
                <c:pt idx="42">
                  <c:v>108年04月</c:v>
                </c:pt>
                <c:pt idx="43">
                  <c:v>108年05月</c:v>
                </c:pt>
                <c:pt idx="44">
                  <c:v>108年06月</c:v>
                </c:pt>
                <c:pt idx="45">
                  <c:v>108年07月</c:v>
                </c:pt>
                <c:pt idx="46">
                  <c:v>108年08月</c:v>
                </c:pt>
                <c:pt idx="47">
                  <c:v>108年09月</c:v>
                </c:pt>
                <c:pt idx="48">
                  <c:v>108年10月</c:v>
                </c:pt>
              </c:strCache>
            </c:strRef>
          </c:cat>
          <c:val>
            <c:numRef>
              <c:f>統計圖表!$B$6:$BA$6</c:f>
              <c:numCache>
                <c:formatCode>"$"#,##0</c:formatCode>
                <c:ptCount val="52"/>
                <c:pt idx="0">
                  <c:v>395950</c:v>
                </c:pt>
                <c:pt idx="1">
                  <c:v>368993</c:v>
                </c:pt>
                <c:pt idx="2">
                  <c:v>343456</c:v>
                </c:pt>
                <c:pt idx="3">
                  <c:v>354680</c:v>
                </c:pt>
                <c:pt idx="4">
                  <c:v>313217</c:v>
                </c:pt>
                <c:pt idx="5">
                  <c:v>373981</c:v>
                </c:pt>
                <c:pt idx="6">
                  <c:v>330303</c:v>
                </c:pt>
                <c:pt idx="7">
                  <c:v>313097</c:v>
                </c:pt>
                <c:pt idx="8">
                  <c:v>314449</c:v>
                </c:pt>
                <c:pt idx="9">
                  <c:v>361436</c:v>
                </c:pt>
                <c:pt idx="10">
                  <c:v>350557</c:v>
                </c:pt>
                <c:pt idx="11">
                  <c:v>360026</c:v>
                </c:pt>
                <c:pt idx="12">
                  <c:v>334543</c:v>
                </c:pt>
                <c:pt idx="13">
                  <c:v>324663</c:v>
                </c:pt>
                <c:pt idx="14">
                  <c:v>309671</c:v>
                </c:pt>
                <c:pt idx="15">
                  <c:v>311461</c:v>
                </c:pt>
                <c:pt idx="16">
                  <c:v>313387</c:v>
                </c:pt>
                <c:pt idx="17">
                  <c:v>294196</c:v>
                </c:pt>
                <c:pt idx="18">
                  <c:v>340300</c:v>
                </c:pt>
                <c:pt idx="19">
                  <c:v>309349</c:v>
                </c:pt>
                <c:pt idx="20">
                  <c:v>314593</c:v>
                </c:pt>
                <c:pt idx="21">
                  <c:v>357606</c:v>
                </c:pt>
                <c:pt idx="22">
                  <c:v>355184</c:v>
                </c:pt>
                <c:pt idx="23">
                  <c:v>343626</c:v>
                </c:pt>
                <c:pt idx="24">
                  <c:v>344108</c:v>
                </c:pt>
                <c:pt idx="25">
                  <c:v>328764</c:v>
                </c:pt>
                <c:pt idx="26">
                  <c:v>320187</c:v>
                </c:pt>
                <c:pt idx="27">
                  <c:v>317335</c:v>
                </c:pt>
                <c:pt idx="28">
                  <c:v>296462</c:v>
                </c:pt>
                <c:pt idx="29">
                  <c:v>309351</c:v>
                </c:pt>
                <c:pt idx="30">
                  <c:v>287265</c:v>
                </c:pt>
                <c:pt idx="31">
                  <c:v>156891</c:v>
                </c:pt>
                <c:pt idx="32">
                  <c:v>176669</c:v>
                </c:pt>
                <c:pt idx="33">
                  <c:v>202382</c:v>
                </c:pt>
                <c:pt idx="34">
                  <c:v>229757</c:v>
                </c:pt>
                <c:pt idx="35">
                  <c:v>236969</c:v>
                </c:pt>
                <c:pt idx="36">
                  <c:v>185435</c:v>
                </c:pt>
                <c:pt idx="37">
                  <c:v>169379</c:v>
                </c:pt>
                <c:pt idx="38">
                  <c:v>170024</c:v>
                </c:pt>
                <c:pt idx="39">
                  <c:v>160791</c:v>
                </c:pt>
                <c:pt idx="40">
                  <c:v>142082</c:v>
                </c:pt>
                <c:pt idx="41">
                  <c:v>150140</c:v>
                </c:pt>
                <c:pt idx="42">
                  <c:v>161027</c:v>
                </c:pt>
                <c:pt idx="43">
                  <c:v>166746</c:v>
                </c:pt>
                <c:pt idx="44">
                  <c:v>176631</c:v>
                </c:pt>
                <c:pt idx="45">
                  <c:v>182727</c:v>
                </c:pt>
                <c:pt idx="46">
                  <c:v>203338</c:v>
                </c:pt>
                <c:pt idx="47">
                  <c:v>196060</c:v>
                </c:pt>
                <c:pt idx="48">
                  <c:v>182558</c:v>
                </c:pt>
                <c:pt idx="49">
                  <c:v>173969</c:v>
                </c:pt>
                <c:pt idx="50">
                  <c:v>151617</c:v>
                </c:pt>
                <c:pt idx="51">
                  <c:v>148487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41-4B80-BB0B-58A552942B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8838367"/>
        <c:axId val="276885583"/>
        <c:extLst>
          <c:ext xmlns:c15="http://schemas.microsoft.com/office/drawing/2012/chart" uri="{02D57815-91ED-43cb-92C2-25804820EDAC}">
            <c15:filteredBa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統計圖表!$A$7</c15:sqref>
                        </c15:formulaRef>
                      </c:ext>
                    </c:extLst>
                    <c:strCache>
                      <c:ptCount val="1"/>
                      <c:pt idx="0">
                        <c:v>107新電價差額</c:v>
                      </c:pt>
                    </c:strCache>
                  </c:strRef>
                </c:tx>
                <c:spPr>
                  <a:solidFill>
                    <a:srgbClr val="C82DFF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統計圖表!$B$3:$AX$3</c15:sqref>
                        </c15:formulaRef>
                      </c:ext>
                    </c:extLst>
                    <c:strCache>
                      <c:ptCount val="49"/>
                      <c:pt idx="0">
                        <c:v>104年10月</c:v>
                      </c:pt>
                      <c:pt idx="1">
                        <c:v>104年11月</c:v>
                      </c:pt>
                      <c:pt idx="2">
                        <c:v>104年12月</c:v>
                      </c:pt>
                      <c:pt idx="3">
                        <c:v>105年01月</c:v>
                      </c:pt>
                      <c:pt idx="4">
                        <c:v>105年02月</c:v>
                      </c:pt>
                      <c:pt idx="5">
                        <c:v>105年03月</c:v>
                      </c:pt>
                      <c:pt idx="6">
                        <c:v>105年04月</c:v>
                      </c:pt>
                      <c:pt idx="7">
                        <c:v>105年05月</c:v>
                      </c:pt>
                      <c:pt idx="8">
                        <c:v>105年06月</c:v>
                      </c:pt>
                      <c:pt idx="9">
                        <c:v>105年07月</c:v>
                      </c:pt>
                      <c:pt idx="10">
                        <c:v>105年08月</c:v>
                      </c:pt>
                      <c:pt idx="11">
                        <c:v>105年09月</c:v>
                      </c:pt>
                      <c:pt idx="12">
                        <c:v>105年10月</c:v>
                      </c:pt>
                      <c:pt idx="13">
                        <c:v>105年11月</c:v>
                      </c:pt>
                      <c:pt idx="14">
                        <c:v>105年12月</c:v>
                      </c:pt>
                      <c:pt idx="15">
                        <c:v>106年01月</c:v>
                      </c:pt>
                      <c:pt idx="16">
                        <c:v>106年02月</c:v>
                      </c:pt>
                      <c:pt idx="17">
                        <c:v>106年03月</c:v>
                      </c:pt>
                      <c:pt idx="18">
                        <c:v>106年04月</c:v>
                      </c:pt>
                      <c:pt idx="19">
                        <c:v>106年05月</c:v>
                      </c:pt>
                      <c:pt idx="20">
                        <c:v>106年06月</c:v>
                      </c:pt>
                      <c:pt idx="21">
                        <c:v>106年07月</c:v>
                      </c:pt>
                      <c:pt idx="22">
                        <c:v>106年08月</c:v>
                      </c:pt>
                      <c:pt idx="23">
                        <c:v>106年09月</c:v>
                      </c:pt>
                      <c:pt idx="24">
                        <c:v>106年10月</c:v>
                      </c:pt>
                      <c:pt idx="25">
                        <c:v>106年11月</c:v>
                      </c:pt>
                      <c:pt idx="26">
                        <c:v>106年12月</c:v>
                      </c:pt>
                      <c:pt idx="27">
                        <c:v>107年01月</c:v>
                      </c:pt>
                      <c:pt idx="28">
                        <c:v>107年02月</c:v>
                      </c:pt>
                      <c:pt idx="29">
                        <c:v>107年03月</c:v>
                      </c:pt>
                      <c:pt idx="30">
                        <c:v>107年04月</c:v>
                      </c:pt>
                      <c:pt idx="31">
                        <c:v>107年05月</c:v>
                      </c:pt>
                      <c:pt idx="32">
                        <c:v>107年06月</c:v>
                      </c:pt>
                      <c:pt idx="33">
                        <c:v>107年07月</c:v>
                      </c:pt>
                      <c:pt idx="34">
                        <c:v>107年08月</c:v>
                      </c:pt>
                      <c:pt idx="35">
                        <c:v>107年09月</c:v>
                      </c:pt>
                      <c:pt idx="36">
                        <c:v>107年10月</c:v>
                      </c:pt>
                      <c:pt idx="37">
                        <c:v>107年11月</c:v>
                      </c:pt>
                      <c:pt idx="38">
                        <c:v>107年12月</c:v>
                      </c:pt>
                      <c:pt idx="39">
                        <c:v>108年01月</c:v>
                      </c:pt>
                      <c:pt idx="40">
                        <c:v>108年02月</c:v>
                      </c:pt>
                      <c:pt idx="41">
                        <c:v>108年03月</c:v>
                      </c:pt>
                      <c:pt idx="42">
                        <c:v>108年04月</c:v>
                      </c:pt>
                      <c:pt idx="43">
                        <c:v>108年05月</c:v>
                      </c:pt>
                      <c:pt idx="44">
                        <c:v>108年06月</c:v>
                      </c:pt>
                      <c:pt idx="45">
                        <c:v>108年07月</c:v>
                      </c:pt>
                      <c:pt idx="46">
                        <c:v>108年08月</c:v>
                      </c:pt>
                      <c:pt idx="47">
                        <c:v>108年09月</c:v>
                      </c:pt>
                      <c:pt idx="48">
                        <c:v>108年10月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統計圖表!$B$7:$BA$7</c15:sqref>
                        </c15:formulaRef>
                      </c:ext>
                    </c:extLst>
                    <c:numCache>
                      <c:formatCode>"$"#,##0</c:formatCode>
                      <c:ptCount val="52"/>
                      <c:pt idx="0">
                        <c:v>-21318</c:v>
                      </c:pt>
                      <c:pt idx="1">
                        <c:v>-22357</c:v>
                      </c:pt>
                      <c:pt idx="2">
                        <c:v>-20173</c:v>
                      </c:pt>
                      <c:pt idx="3">
                        <c:v>-21152</c:v>
                      </c:pt>
                      <c:pt idx="4">
                        <c:v>-18438</c:v>
                      </c:pt>
                      <c:pt idx="5">
                        <c:v>-22956</c:v>
                      </c:pt>
                      <c:pt idx="6">
                        <c:v>5310</c:v>
                      </c:pt>
                      <c:pt idx="7">
                        <c:v>11167</c:v>
                      </c:pt>
                      <c:pt idx="8">
                        <c:v>7738</c:v>
                      </c:pt>
                      <c:pt idx="9">
                        <c:v>14157</c:v>
                      </c:pt>
                      <c:pt idx="10">
                        <c:v>13913</c:v>
                      </c:pt>
                      <c:pt idx="11">
                        <c:v>14149</c:v>
                      </c:pt>
                      <c:pt idx="12">
                        <c:v>17681</c:v>
                      </c:pt>
                      <c:pt idx="13">
                        <c:v>11494</c:v>
                      </c:pt>
                      <c:pt idx="14">
                        <c:v>11186</c:v>
                      </c:pt>
                      <c:pt idx="15">
                        <c:v>11153</c:v>
                      </c:pt>
                      <c:pt idx="16">
                        <c:v>11196</c:v>
                      </c:pt>
                      <c:pt idx="17">
                        <c:v>10307</c:v>
                      </c:pt>
                      <c:pt idx="18">
                        <c:v>12222</c:v>
                      </c:pt>
                      <c:pt idx="19">
                        <c:v>10986</c:v>
                      </c:pt>
                      <c:pt idx="20">
                        <c:v>4836</c:v>
                      </c:pt>
                      <c:pt idx="21">
                        <c:v>14280</c:v>
                      </c:pt>
                      <c:pt idx="22">
                        <c:v>13859</c:v>
                      </c:pt>
                      <c:pt idx="23">
                        <c:v>13534</c:v>
                      </c:pt>
                      <c:pt idx="24">
                        <c:v>17244</c:v>
                      </c:pt>
                      <c:pt idx="25">
                        <c:v>11683</c:v>
                      </c:pt>
                      <c:pt idx="26">
                        <c:v>11546</c:v>
                      </c:pt>
                      <c:pt idx="27">
                        <c:v>11356</c:v>
                      </c:pt>
                      <c:pt idx="28">
                        <c:v>10449</c:v>
                      </c:pt>
                      <c:pt idx="29">
                        <c:v>7585</c:v>
                      </c:pt>
                      <c:pt idx="30">
                        <c:v>8553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4B41-4B80-BB0B-58A552942B5D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統計圖表!$A$9</c15:sqref>
                        </c15:formulaRef>
                      </c:ext>
                    </c:extLst>
                    <c:strCache>
                      <c:ptCount val="1"/>
                      <c:pt idx="0">
                        <c:v>今時服務費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統計圖表!$B$3:$AX$3</c15:sqref>
                        </c15:formulaRef>
                      </c:ext>
                    </c:extLst>
                    <c:strCache>
                      <c:ptCount val="49"/>
                      <c:pt idx="0">
                        <c:v>104年10月</c:v>
                      </c:pt>
                      <c:pt idx="1">
                        <c:v>104年11月</c:v>
                      </c:pt>
                      <c:pt idx="2">
                        <c:v>104年12月</c:v>
                      </c:pt>
                      <c:pt idx="3">
                        <c:v>105年01月</c:v>
                      </c:pt>
                      <c:pt idx="4">
                        <c:v>105年02月</c:v>
                      </c:pt>
                      <c:pt idx="5">
                        <c:v>105年03月</c:v>
                      </c:pt>
                      <c:pt idx="6">
                        <c:v>105年04月</c:v>
                      </c:pt>
                      <c:pt idx="7">
                        <c:v>105年05月</c:v>
                      </c:pt>
                      <c:pt idx="8">
                        <c:v>105年06月</c:v>
                      </c:pt>
                      <c:pt idx="9">
                        <c:v>105年07月</c:v>
                      </c:pt>
                      <c:pt idx="10">
                        <c:v>105年08月</c:v>
                      </c:pt>
                      <c:pt idx="11">
                        <c:v>105年09月</c:v>
                      </c:pt>
                      <c:pt idx="12">
                        <c:v>105年10月</c:v>
                      </c:pt>
                      <c:pt idx="13">
                        <c:v>105年11月</c:v>
                      </c:pt>
                      <c:pt idx="14">
                        <c:v>105年12月</c:v>
                      </c:pt>
                      <c:pt idx="15">
                        <c:v>106年01月</c:v>
                      </c:pt>
                      <c:pt idx="16">
                        <c:v>106年02月</c:v>
                      </c:pt>
                      <c:pt idx="17">
                        <c:v>106年03月</c:v>
                      </c:pt>
                      <c:pt idx="18">
                        <c:v>106年04月</c:v>
                      </c:pt>
                      <c:pt idx="19">
                        <c:v>106年05月</c:v>
                      </c:pt>
                      <c:pt idx="20">
                        <c:v>106年06月</c:v>
                      </c:pt>
                      <c:pt idx="21">
                        <c:v>106年07月</c:v>
                      </c:pt>
                      <c:pt idx="22">
                        <c:v>106年08月</c:v>
                      </c:pt>
                      <c:pt idx="23">
                        <c:v>106年09月</c:v>
                      </c:pt>
                      <c:pt idx="24">
                        <c:v>106年10月</c:v>
                      </c:pt>
                      <c:pt idx="25">
                        <c:v>106年11月</c:v>
                      </c:pt>
                      <c:pt idx="26">
                        <c:v>106年12月</c:v>
                      </c:pt>
                      <c:pt idx="27">
                        <c:v>107年01月</c:v>
                      </c:pt>
                      <c:pt idx="28">
                        <c:v>107年02月</c:v>
                      </c:pt>
                      <c:pt idx="29">
                        <c:v>107年03月</c:v>
                      </c:pt>
                      <c:pt idx="30">
                        <c:v>107年04月</c:v>
                      </c:pt>
                      <c:pt idx="31">
                        <c:v>107年05月</c:v>
                      </c:pt>
                      <c:pt idx="32">
                        <c:v>107年06月</c:v>
                      </c:pt>
                      <c:pt idx="33">
                        <c:v>107年07月</c:v>
                      </c:pt>
                      <c:pt idx="34">
                        <c:v>107年08月</c:v>
                      </c:pt>
                      <c:pt idx="35">
                        <c:v>107年09月</c:v>
                      </c:pt>
                      <c:pt idx="36">
                        <c:v>107年10月</c:v>
                      </c:pt>
                      <c:pt idx="37">
                        <c:v>107年11月</c:v>
                      </c:pt>
                      <c:pt idx="38">
                        <c:v>107年12月</c:v>
                      </c:pt>
                      <c:pt idx="39">
                        <c:v>108年01月</c:v>
                      </c:pt>
                      <c:pt idx="40">
                        <c:v>108年02月</c:v>
                      </c:pt>
                      <c:pt idx="41">
                        <c:v>108年03月</c:v>
                      </c:pt>
                      <c:pt idx="42">
                        <c:v>108年04月</c:v>
                      </c:pt>
                      <c:pt idx="43">
                        <c:v>108年05月</c:v>
                      </c:pt>
                      <c:pt idx="44">
                        <c:v>108年06月</c:v>
                      </c:pt>
                      <c:pt idx="45">
                        <c:v>108年07月</c:v>
                      </c:pt>
                      <c:pt idx="46">
                        <c:v>108年08月</c:v>
                      </c:pt>
                      <c:pt idx="47">
                        <c:v>108年09月</c:v>
                      </c:pt>
                      <c:pt idx="48">
                        <c:v>108年10月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統計圖表!$B$9:$BA$9</c15:sqref>
                        </c15:formulaRef>
                      </c:ext>
                    </c:extLst>
                    <c:numCache>
                      <c:formatCode>"$"#,##0</c:formatCode>
                      <c:ptCount val="5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17372.911999999989</c:v>
                      </c:pt>
                      <c:pt idx="30">
                        <c:v>37365.69279999999</c:v>
                      </c:pt>
                      <c:pt idx="31">
                        <c:v>140884</c:v>
                      </c:pt>
                      <c:pt idx="32">
                        <c:v>136085</c:v>
                      </c:pt>
                      <c:pt idx="33">
                        <c:v>158378</c:v>
                      </c:pt>
                      <c:pt idx="34">
                        <c:v>120021</c:v>
                      </c:pt>
                      <c:pt idx="35">
                        <c:v>131008</c:v>
                      </c:pt>
                      <c:pt idx="36">
                        <c:v>141353</c:v>
                      </c:pt>
                      <c:pt idx="37">
                        <c:v>135208</c:v>
                      </c:pt>
                      <c:pt idx="38">
                        <c:v>131866</c:v>
                      </c:pt>
                      <c:pt idx="39">
                        <c:v>145307</c:v>
                      </c:pt>
                      <c:pt idx="40">
                        <c:v>108350</c:v>
                      </c:pt>
                      <c:pt idx="41">
                        <c:v>152682</c:v>
                      </c:pt>
                      <c:pt idx="42">
                        <c:v>153842</c:v>
                      </c:pt>
                      <c:pt idx="43">
                        <c:v>132940</c:v>
                      </c:pt>
                      <c:pt idx="44">
                        <c:v>113487</c:v>
                      </c:pt>
                      <c:pt idx="45">
                        <c:v>142516</c:v>
                      </c:pt>
                      <c:pt idx="46">
                        <c:v>160791</c:v>
                      </c:pt>
                      <c:pt idx="47">
                        <c:v>142740</c:v>
                      </c:pt>
                      <c:pt idx="48">
                        <c:v>147730</c:v>
                      </c:pt>
                      <c:pt idx="49" formatCode="General">
                        <c:v>149540</c:v>
                      </c:pt>
                      <c:pt idx="50" formatCode="General">
                        <c:v>131627</c:v>
                      </c:pt>
                      <c:pt idx="51" formatCode="General">
                        <c:v>132619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4B41-4B80-BB0B-58A552942B5D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統計圖表!$A$11</c15:sqref>
                        </c15:formulaRef>
                      </c:ext>
                    </c:extLst>
                    <c:strCache>
                      <c:ptCount val="1"/>
                      <c:pt idx="0">
                        <c:v>DL效益</c:v>
                      </c:pt>
                    </c:strCache>
                  </c:strRef>
                </c:tx>
                <c:spPr>
                  <a:solidFill>
                    <a:srgbClr val="EAB200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統計圖表!$B$11:$BA$11</c15:sqref>
                        </c15:formulaRef>
                      </c:ext>
                    </c:extLst>
                    <c:numCache>
                      <c:formatCode>General</c:formatCode>
                      <c:ptCount val="52"/>
                      <c:pt idx="29" formatCode="&quot;$&quot;#,##0">
                        <c:v>6160.0880000000107</c:v>
                      </c:pt>
                      <c:pt idx="30" formatCode="&quot;$&quot;#,##0">
                        <c:v>12905.30720000001</c:v>
                      </c:pt>
                      <c:pt idx="31" formatCode="&quot;$&quot;#,##0">
                        <c:v>59207</c:v>
                      </c:pt>
                      <c:pt idx="32" formatCode="&quot;$&quot;#,##0">
                        <c:v>49315</c:v>
                      </c:pt>
                      <c:pt idx="33" formatCode="&quot;$&quot;#,##0">
                        <c:v>53280</c:v>
                      </c:pt>
                      <c:pt idx="34" formatCode="&quot;$&quot;#,##0">
                        <c:v>40677</c:v>
                      </c:pt>
                      <c:pt idx="35" formatCode="&quot;$&quot;#,##0">
                        <c:v>44237</c:v>
                      </c:pt>
                      <c:pt idx="36" formatCode="&quot;$&quot;#,##0">
                        <c:v>45092</c:v>
                      </c:pt>
                      <c:pt idx="37" formatCode="&quot;$&quot;#,##0">
                        <c:v>43750</c:v>
                      </c:pt>
                      <c:pt idx="38" formatCode="&quot;$&quot;#,##0">
                        <c:v>42895</c:v>
                      </c:pt>
                      <c:pt idx="39" formatCode="&quot;$&quot;#,##0">
                        <c:v>51104</c:v>
                      </c:pt>
                      <c:pt idx="40" formatCode="&quot;$&quot;#,##0">
                        <c:v>36123</c:v>
                      </c:pt>
                      <c:pt idx="41" formatCode="&quot;$&quot;#,##0">
                        <c:v>44695</c:v>
                      </c:pt>
                      <c:pt idx="42" formatCode="&quot;$&quot;#,##0">
                        <c:v>46674</c:v>
                      </c:pt>
                      <c:pt idx="43" formatCode="&quot;$&quot;#,##0">
                        <c:v>42229</c:v>
                      </c:pt>
                      <c:pt idx="44" formatCode="&quot;$&quot;#,##0">
                        <c:v>41298</c:v>
                      </c:pt>
                      <c:pt idx="45" formatCode="&quot;$&quot;#,##0">
                        <c:v>45177</c:v>
                      </c:pt>
                      <c:pt idx="46" formatCode="&quot;$&quot;#,##0">
                        <c:v>49728</c:v>
                      </c:pt>
                      <c:pt idx="47" formatCode="&quot;$&quot;#,##0">
                        <c:v>45639</c:v>
                      </c:pt>
                      <c:pt idx="48" formatCode="&quot;$&quot;#,##0">
                        <c:v>45848</c:v>
                      </c:pt>
                      <c:pt idx="49" formatCode="&quot;$&quot;#,##0">
                        <c:v>45877</c:v>
                      </c:pt>
                      <c:pt idx="50" formatCode="&quot;$&quot;#,##0">
                        <c:v>41290</c:v>
                      </c:pt>
                      <c:pt idx="51" formatCode="&quot;$&quot;#,##0">
                        <c:v>41776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B41-4B80-BB0B-58A552942B5D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0"/>
          <c:order val="0"/>
          <c:tx>
            <c:strRef>
              <c:f>統計圖表!$A$4</c:f>
              <c:strCache>
                <c:ptCount val="1"/>
                <c:pt idx="0">
                  <c:v>用電度數(度)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統計圖表!$B$3:$BA$3</c:f>
              <c:strCache>
                <c:ptCount val="52"/>
                <c:pt idx="0">
                  <c:v>104年10月</c:v>
                </c:pt>
                <c:pt idx="1">
                  <c:v>104年11月</c:v>
                </c:pt>
                <c:pt idx="2">
                  <c:v>104年12月</c:v>
                </c:pt>
                <c:pt idx="3">
                  <c:v>105年01月</c:v>
                </c:pt>
                <c:pt idx="4">
                  <c:v>105年02月</c:v>
                </c:pt>
                <c:pt idx="5">
                  <c:v>105年03月</c:v>
                </c:pt>
                <c:pt idx="6">
                  <c:v>105年04月</c:v>
                </c:pt>
                <c:pt idx="7">
                  <c:v>105年05月</c:v>
                </c:pt>
                <c:pt idx="8">
                  <c:v>105年06月</c:v>
                </c:pt>
                <c:pt idx="9">
                  <c:v>105年07月</c:v>
                </c:pt>
                <c:pt idx="10">
                  <c:v>105年08月</c:v>
                </c:pt>
                <c:pt idx="11">
                  <c:v>105年09月</c:v>
                </c:pt>
                <c:pt idx="12">
                  <c:v>105年10月</c:v>
                </c:pt>
                <c:pt idx="13">
                  <c:v>105年11月</c:v>
                </c:pt>
                <c:pt idx="14">
                  <c:v>105年12月</c:v>
                </c:pt>
                <c:pt idx="15">
                  <c:v>106年01月</c:v>
                </c:pt>
                <c:pt idx="16">
                  <c:v>106年02月</c:v>
                </c:pt>
                <c:pt idx="17">
                  <c:v>106年03月</c:v>
                </c:pt>
                <c:pt idx="18">
                  <c:v>106年04月</c:v>
                </c:pt>
                <c:pt idx="19">
                  <c:v>106年05月</c:v>
                </c:pt>
                <c:pt idx="20">
                  <c:v>106年06月</c:v>
                </c:pt>
                <c:pt idx="21">
                  <c:v>106年07月</c:v>
                </c:pt>
                <c:pt idx="22">
                  <c:v>106年08月</c:v>
                </c:pt>
                <c:pt idx="23">
                  <c:v>106年09月</c:v>
                </c:pt>
                <c:pt idx="24">
                  <c:v>106年10月</c:v>
                </c:pt>
                <c:pt idx="25">
                  <c:v>106年11月</c:v>
                </c:pt>
                <c:pt idx="26">
                  <c:v>106年12月</c:v>
                </c:pt>
                <c:pt idx="27">
                  <c:v>107年01月</c:v>
                </c:pt>
                <c:pt idx="28">
                  <c:v>107年02月</c:v>
                </c:pt>
                <c:pt idx="29">
                  <c:v>107年03月</c:v>
                </c:pt>
                <c:pt idx="30">
                  <c:v>107年04月</c:v>
                </c:pt>
                <c:pt idx="31">
                  <c:v>107年05月</c:v>
                </c:pt>
                <c:pt idx="32">
                  <c:v>107年06月</c:v>
                </c:pt>
                <c:pt idx="33">
                  <c:v>107年07月</c:v>
                </c:pt>
                <c:pt idx="34">
                  <c:v>107年08月</c:v>
                </c:pt>
                <c:pt idx="35">
                  <c:v>107年09月</c:v>
                </c:pt>
                <c:pt idx="36">
                  <c:v>107年10月</c:v>
                </c:pt>
                <c:pt idx="37">
                  <c:v>107年11月</c:v>
                </c:pt>
                <c:pt idx="38">
                  <c:v>107年12月</c:v>
                </c:pt>
                <c:pt idx="39">
                  <c:v>108年01月</c:v>
                </c:pt>
                <c:pt idx="40">
                  <c:v>108年02月</c:v>
                </c:pt>
                <c:pt idx="41">
                  <c:v>108年03月</c:v>
                </c:pt>
                <c:pt idx="42">
                  <c:v>108年04月</c:v>
                </c:pt>
                <c:pt idx="43">
                  <c:v>108年05月</c:v>
                </c:pt>
                <c:pt idx="44">
                  <c:v>108年06月</c:v>
                </c:pt>
                <c:pt idx="45">
                  <c:v>108年07月</c:v>
                </c:pt>
                <c:pt idx="46">
                  <c:v>108年08月</c:v>
                </c:pt>
                <c:pt idx="47">
                  <c:v>108年09月</c:v>
                </c:pt>
                <c:pt idx="48">
                  <c:v>108年10月</c:v>
                </c:pt>
                <c:pt idx="49">
                  <c:v>108年11月</c:v>
                </c:pt>
                <c:pt idx="50">
                  <c:v>108年12月</c:v>
                </c:pt>
                <c:pt idx="51">
                  <c:v>109年01月</c:v>
                </c:pt>
              </c:strCache>
            </c:strRef>
          </c:cat>
          <c:val>
            <c:numRef>
              <c:f>統計圖表!$B$4:$BA$4</c:f>
              <c:numCache>
                <c:formatCode>General</c:formatCode>
                <c:ptCount val="52"/>
                <c:pt idx="0">
                  <c:v>121600</c:v>
                </c:pt>
                <c:pt idx="1">
                  <c:v>125120</c:v>
                </c:pt>
                <c:pt idx="2">
                  <c:v>112160</c:v>
                </c:pt>
                <c:pt idx="3">
                  <c:v>118080</c:v>
                </c:pt>
                <c:pt idx="4">
                  <c:v>101760</c:v>
                </c:pt>
                <c:pt idx="5">
                  <c:v>125760</c:v>
                </c:pt>
                <c:pt idx="6">
                  <c:v>119680</c:v>
                </c:pt>
                <c:pt idx="7">
                  <c:v>112800</c:v>
                </c:pt>
                <c:pt idx="8">
                  <c:v>111360</c:v>
                </c:pt>
                <c:pt idx="9">
                  <c:v>126240</c:v>
                </c:pt>
                <c:pt idx="10">
                  <c:v>117120</c:v>
                </c:pt>
                <c:pt idx="11">
                  <c:v>123040</c:v>
                </c:pt>
                <c:pt idx="12">
                  <c:v>115040</c:v>
                </c:pt>
                <c:pt idx="13">
                  <c:v>121600</c:v>
                </c:pt>
                <c:pt idx="14">
                  <c:v>108480</c:v>
                </c:pt>
                <c:pt idx="15">
                  <c:v>111680</c:v>
                </c:pt>
                <c:pt idx="16">
                  <c:v>122720</c:v>
                </c:pt>
                <c:pt idx="17">
                  <c:v>106560</c:v>
                </c:pt>
                <c:pt idx="18">
                  <c:v>128640</c:v>
                </c:pt>
                <c:pt idx="19">
                  <c:v>113280</c:v>
                </c:pt>
                <c:pt idx="20">
                  <c:v>113280</c:v>
                </c:pt>
                <c:pt idx="21">
                  <c:v>119840</c:v>
                </c:pt>
                <c:pt idx="22">
                  <c:v>121760</c:v>
                </c:pt>
                <c:pt idx="23">
                  <c:v>114400</c:v>
                </c:pt>
                <c:pt idx="24">
                  <c:v>118240</c:v>
                </c:pt>
                <c:pt idx="25">
                  <c:v>123840</c:v>
                </c:pt>
                <c:pt idx="26">
                  <c:v>115360</c:v>
                </c:pt>
                <c:pt idx="27">
                  <c:v>116480</c:v>
                </c:pt>
                <c:pt idx="28">
                  <c:v>106240</c:v>
                </c:pt>
                <c:pt idx="29">
                  <c:v>123200</c:v>
                </c:pt>
                <c:pt idx="30">
                  <c:v>110080</c:v>
                </c:pt>
                <c:pt idx="31">
                  <c:v>44160</c:v>
                </c:pt>
                <c:pt idx="32">
                  <c:v>50880</c:v>
                </c:pt>
                <c:pt idx="33">
                  <c:v>57440</c:v>
                </c:pt>
                <c:pt idx="34">
                  <c:v>70080</c:v>
                </c:pt>
                <c:pt idx="35">
                  <c:v>71840</c:v>
                </c:pt>
                <c:pt idx="36">
                  <c:v>56320</c:v>
                </c:pt>
                <c:pt idx="37">
                  <c:v>56000</c:v>
                </c:pt>
                <c:pt idx="38">
                  <c:v>56160</c:v>
                </c:pt>
                <c:pt idx="39">
                  <c:v>54240</c:v>
                </c:pt>
                <c:pt idx="40">
                  <c:v>45760</c:v>
                </c:pt>
                <c:pt idx="41">
                  <c:v>54240</c:v>
                </c:pt>
                <c:pt idx="42">
                  <c:v>56000</c:v>
                </c:pt>
                <c:pt idx="43">
                  <c:v>56320</c:v>
                </c:pt>
                <c:pt idx="44">
                  <c:v>53600</c:v>
                </c:pt>
                <c:pt idx="45">
                  <c:v>55680</c:v>
                </c:pt>
                <c:pt idx="46">
                  <c:v>63520</c:v>
                </c:pt>
                <c:pt idx="47">
                  <c:v>59840</c:v>
                </c:pt>
                <c:pt idx="48">
                  <c:v>56640</c:v>
                </c:pt>
                <c:pt idx="49">
                  <c:v>60480</c:v>
                </c:pt>
                <c:pt idx="50">
                  <c:v>54240</c:v>
                </c:pt>
                <c:pt idx="51">
                  <c:v>52640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B41-4B80-BB0B-58A552942B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1266175"/>
        <c:axId val="60502382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統計圖表!$A$5</c15:sqref>
                        </c15:formulaRef>
                      </c:ext>
                    </c:extLst>
                    <c:strCache>
                      <c:ptCount val="1"/>
                      <c:pt idx="0">
                        <c:v>改善前度數</c:v>
                      </c:pt>
                    </c:strCache>
                  </c:strRef>
                </c:tx>
                <c:spPr>
                  <a:ln w="22225" cap="rnd">
                    <a:solidFill>
                      <a:srgbClr val="7030A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統計圖表!$B$3:$BA$3</c15:sqref>
                        </c15:formulaRef>
                      </c:ext>
                    </c:extLst>
                    <c:strCache>
                      <c:ptCount val="52"/>
                      <c:pt idx="0">
                        <c:v>104年10月</c:v>
                      </c:pt>
                      <c:pt idx="1">
                        <c:v>104年11月</c:v>
                      </c:pt>
                      <c:pt idx="2">
                        <c:v>104年12月</c:v>
                      </c:pt>
                      <c:pt idx="3">
                        <c:v>105年01月</c:v>
                      </c:pt>
                      <c:pt idx="4">
                        <c:v>105年02月</c:v>
                      </c:pt>
                      <c:pt idx="5">
                        <c:v>105年03月</c:v>
                      </c:pt>
                      <c:pt idx="6">
                        <c:v>105年04月</c:v>
                      </c:pt>
                      <c:pt idx="7">
                        <c:v>105年05月</c:v>
                      </c:pt>
                      <c:pt idx="8">
                        <c:v>105年06月</c:v>
                      </c:pt>
                      <c:pt idx="9">
                        <c:v>105年07月</c:v>
                      </c:pt>
                      <c:pt idx="10">
                        <c:v>105年08月</c:v>
                      </c:pt>
                      <c:pt idx="11">
                        <c:v>105年09月</c:v>
                      </c:pt>
                      <c:pt idx="12">
                        <c:v>105年10月</c:v>
                      </c:pt>
                      <c:pt idx="13">
                        <c:v>105年11月</c:v>
                      </c:pt>
                      <c:pt idx="14">
                        <c:v>105年12月</c:v>
                      </c:pt>
                      <c:pt idx="15">
                        <c:v>106年01月</c:v>
                      </c:pt>
                      <c:pt idx="16">
                        <c:v>106年02月</c:v>
                      </c:pt>
                      <c:pt idx="17">
                        <c:v>106年03月</c:v>
                      </c:pt>
                      <c:pt idx="18">
                        <c:v>106年04月</c:v>
                      </c:pt>
                      <c:pt idx="19">
                        <c:v>106年05月</c:v>
                      </c:pt>
                      <c:pt idx="20">
                        <c:v>106年06月</c:v>
                      </c:pt>
                      <c:pt idx="21">
                        <c:v>106年07月</c:v>
                      </c:pt>
                      <c:pt idx="22">
                        <c:v>106年08月</c:v>
                      </c:pt>
                      <c:pt idx="23">
                        <c:v>106年09月</c:v>
                      </c:pt>
                      <c:pt idx="24">
                        <c:v>106年10月</c:v>
                      </c:pt>
                      <c:pt idx="25">
                        <c:v>106年11月</c:v>
                      </c:pt>
                      <c:pt idx="26">
                        <c:v>106年12月</c:v>
                      </c:pt>
                      <c:pt idx="27">
                        <c:v>107年01月</c:v>
                      </c:pt>
                      <c:pt idx="28">
                        <c:v>107年02月</c:v>
                      </c:pt>
                      <c:pt idx="29">
                        <c:v>107年03月</c:v>
                      </c:pt>
                      <c:pt idx="30">
                        <c:v>107年04月</c:v>
                      </c:pt>
                      <c:pt idx="31">
                        <c:v>107年05月</c:v>
                      </c:pt>
                      <c:pt idx="32">
                        <c:v>107年06月</c:v>
                      </c:pt>
                      <c:pt idx="33">
                        <c:v>107年07月</c:v>
                      </c:pt>
                      <c:pt idx="34">
                        <c:v>107年08月</c:v>
                      </c:pt>
                      <c:pt idx="35">
                        <c:v>107年09月</c:v>
                      </c:pt>
                      <c:pt idx="36">
                        <c:v>107年10月</c:v>
                      </c:pt>
                      <c:pt idx="37">
                        <c:v>107年11月</c:v>
                      </c:pt>
                      <c:pt idx="38">
                        <c:v>107年12月</c:v>
                      </c:pt>
                      <c:pt idx="39">
                        <c:v>108年01月</c:v>
                      </c:pt>
                      <c:pt idx="40">
                        <c:v>108年02月</c:v>
                      </c:pt>
                      <c:pt idx="41">
                        <c:v>108年03月</c:v>
                      </c:pt>
                      <c:pt idx="42">
                        <c:v>108年04月</c:v>
                      </c:pt>
                      <c:pt idx="43">
                        <c:v>108年05月</c:v>
                      </c:pt>
                      <c:pt idx="44">
                        <c:v>108年06月</c:v>
                      </c:pt>
                      <c:pt idx="45">
                        <c:v>108年07月</c:v>
                      </c:pt>
                      <c:pt idx="46">
                        <c:v>108年08月</c:v>
                      </c:pt>
                      <c:pt idx="47">
                        <c:v>108年09月</c:v>
                      </c:pt>
                      <c:pt idx="48">
                        <c:v>108年10月</c:v>
                      </c:pt>
                      <c:pt idx="49">
                        <c:v>108年11月</c:v>
                      </c:pt>
                      <c:pt idx="50">
                        <c:v>108年12月</c:v>
                      </c:pt>
                      <c:pt idx="51">
                        <c:v>109年01月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統計圖表!$B$5:$BA$5</c15:sqref>
                        </c15:formulaRef>
                      </c:ext>
                    </c:extLst>
                    <c:numCache>
                      <c:formatCode>General</c:formatCode>
                      <c:ptCount val="52"/>
                      <c:pt idx="0">
                        <c:v>121600</c:v>
                      </c:pt>
                      <c:pt idx="1">
                        <c:v>125120</c:v>
                      </c:pt>
                      <c:pt idx="2">
                        <c:v>112160</c:v>
                      </c:pt>
                      <c:pt idx="3">
                        <c:v>118080</c:v>
                      </c:pt>
                      <c:pt idx="4">
                        <c:v>101760</c:v>
                      </c:pt>
                      <c:pt idx="5">
                        <c:v>125760</c:v>
                      </c:pt>
                      <c:pt idx="6">
                        <c:v>119680</c:v>
                      </c:pt>
                      <c:pt idx="7">
                        <c:v>112800</c:v>
                      </c:pt>
                      <c:pt idx="8">
                        <c:v>111360</c:v>
                      </c:pt>
                      <c:pt idx="9">
                        <c:v>126240</c:v>
                      </c:pt>
                      <c:pt idx="10">
                        <c:v>117120</c:v>
                      </c:pt>
                      <c:pt idx="11">
                        <c:v>123040</c:v>
                      </c:pt>
                      <c:pt idx="12">
                        <c:v>115040</c:v>
                      </c:pt>
                      <c:pt idx="13">
                        <c:v>121600</c:v>
                      </c:pt>
                      <c:pt idx="14">
                        <c:v>108480</c:v>
                      </c:pt>
                      <c:pt idx="15">
                        <c:v>111680</c:v>
                      </c:pt>
                      <c:pt idx="16">
                        <c:v>122720</c:v>
                      </c:pt>
                      <c:pt idx="17">
                        <c:v>106560</c:v>
                      </c:pt>
                      <c:pt idx="18">
                        <c:v>128640</c:v>
                      </c:pt>
                      <c:pt idx="19">
                        <c:v>113280</c:v>
                      </c:pt>
                      <c:pt idx="20">
                        <c:v>113280</c:v>
                      </c:pt>
                      <c:pt idx="21">
                        <c:v>119840</c:v>
                      </c:pt>
                      <c:pt idx="22">
                        <c:v>121760</c:v>
                      </c:pt>
                      <c:pt idx="23">
                        <c:v>114400</c:v>
                      </c:pt>
                      <c:pt idx="24">
                        <c:v>118240</c:v>
                      </c:pt>
                      <c:pt idx="25">
                        <c:v>123840</c:v>
                      </c:pt>
                      <c:pt idx="26">
                        <c:v>115360</c:v>
                      </c:pt>
                      <c:pt idx="27">
                        <c:v>116480</c:v>
                      </c:pt>
                      <c:pt idx="28">
                        <c:v>106240</c:v>
                      </c:pt>
                      <c:pt idx="29">
                        <c:v>123200</c:v>
                      </c:pt>
                      <c:pt idx="30">
                        <c:v>125409</c:v>
                      </c:pt>
                      <c:pt idx="31">
                        <c:v>130687</c:v>
                      </c:pt>
                      <c:pt idx="32">
                        <c:v>132237</c:v>
                      </c:pt>
                      <c:pt idx="33">
                        <c:v>137899</c:v>
                      </c:pt>
                      <c:pt idx="34">
                        <c:v>129412</c:v>
                      </c:pt>
                      <c:pt idx="35">
                        <c:v>136715</c:v>
                      </c:pt>
                      <c:pt idx="36">
                        <c:v>123798</c:v>
                      </c:pt>
                      <c:pt idx="37">
                        <c:v>127232</c:v>
                      </c:pt>
                      <c:pt idx="38">
                        <c:v>125893</c:v>
                      </c:pt>
                      <c:pt idx="39">
                        <c:v>130700</c:v>
                      </c:pt>
                      <c:pt idx="40">
                        <c:v>104617</c:v>
                      </c:pt>
                      <c:pt idx="41">
                        <c:v>127268</c:v>
                      </c:pt>
                      <c:pt idx="42">
                        <c:v>132319</c:v>
                      </c:pt>
                      <c:pt idx="43">
                        <c:v>124878</c:v>
                      </c:pt>
                      <c:pt idx="44">
                        <c:v>120776</c:v>
                      </c:pt>
                      <c:pt idx="45">
                        <c:v>123344</c:v>
                      </c:pt>
                      <c:pt idx="46">
                        <c:v>137821</c:v>
                      </c:pt>
                      <c:pt idx="47">
                        <c:v>127908</c:v>
                      </c:pt>
                      <c:pt idx="48">
                        <c:v>125296</c:v>
                      </c:pt>
                      <c:pt idx="49">
                        <c:v>135021</c:v>
                      </c:pt>
                      <c:pt idx="50">
                        <c:v>121348</c:v>
                      </c:pt>
                      <c:pt idx="51">
                        <c:v>120730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4B41-4B80-BB0B-58A552942B5D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統計圖表!$A$12</c15:sqref>
                        </c15:formulaRef>
                      </c:ext>
                    </c:extLst>
                    <c:strCache>
                      <c:ptCount val="1"/>
                      <c:pt idx="0">
                        <c:v>經常契約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統計圖表!$B$3:$BA$3</c15:sqref>
                        </c15:formulaRef>
                      </c:ext>
                    </c:extLst>
                    <c:strCache>
                      <c:ptCount val="52"/>
                      <c:pt idx="0">
                        <c:v>104年10月</c:v>
                      </c:pt>
                      <c:pt idx="1">
                        <c:v>104年11月</c:v>
                      </c:pt>
                      <c:pt idx="2">
                        <c:v>104年12月</c:v>
                      </c:pt>
                      <c:pt idx="3">
                        <c:v>105年01月</c:v>
                      </c:pt>
                      <c:pt idx="4">
                        <c:v>105年02月</c:v>
                      </c:pt>
                      <c:pt idx="5">
                        <c:v>105年03月</c:v>
                      </c:pt>
                      <c:pt idx="6">
                        <c:v>105年04月</c:v>
                      </c:pt>
                      <c:pt idx="7">
                        <c:v>105年05月</c:v>
                      </c:pt>
                      <c:pt idx="8">
                        <c:v>105年06月</c:v>
                      </c:pt>
                      <c:pt idx="9">
                        <c:v>105年07月</c:v>
                      </c:pt>
                      <c:pt idx="10">
                        <c:v>105年08月</c:v>
                      </c:pt>
                      <c:pt idx="11">
                        <c:v>105年09月</c:v>
                      </c:pt>
                      <c:pt idx="12">
                        <c:v>105年10月</c:v>
                      </c:pt>
                      <c:pt idx="13">
                        <c:v>105年11月</c:v>
                      </c:pt>
                      <c:pt idx="14">
                        <c:v>105年12月</c:v>
                      </c:pt>
                      <c:pt idx="15">
                        <c:v>106年01月</c:v>
                      </c:pt>
                      <c:pt idx="16">
                        <c:v>106年02月</c:v>
                      </c:pt>
                      <c:pt idx="17">
                        <c:v>106年03月</c:v>
                      </c:pt>
                      <c:pt idx="18">
                        <c:v>106年04月</c:v>
                      </c:pt>
                      <c:pt idx="19">
                        <c:v>106年05月</c:v>
                      </c:pt>
                      <c:pt idx="20">
                        <c:v>106年06月</c:v>
                      </c:pt>
                      <c:pt idx="21">
                        <c:v>106年07月</c:v>
                      </c:pt>
                      <c:pt idx="22">
                        <c:v>106年08月</c:v>
                      </c:pt>
                      <c:pt idx="23">
                        <c:v>106年09月</c:v>
                      </c:pt>
                      <c:pt idx="24">
                        <c:v>106年10月</c:v>
                      </c:pt>
                      <c:pt idx="25">
                        <c:v>106年11月</c:v>
                      </c:pt>
                      <c:pt idx="26">
                        <c:v>106年12月</c:v>
                      </c:pt>
                      <c:pt idx="27">
                        <c:v>107年01月</c:v>
                      </c:pt>
                      <c:pt idx="28">
                        <c:v>107年02月</c:v>
                      </c:pt>
                      <c:pt idx="29">
                        <c:v>107年03月</c:v>
                      </c:pt>
                      <c:pt idx="30">
                        <c:v>107年04月</c:v>
                      </c:pt>
                      <c:pt idx="31">
                        <c:v>107年05月</c:v>
                      </c:pt>
                      <c:pt idx="32">
                        <c:v>107年06月</c:v>
                      </c:pt>
                      <c:pt idx="33">
                        <c:v>107年07月</c:v>
                      </c:pt>
                      <c:pt idx="34">
                        <c:v>107年08月</c:v>
                      </c:pt>
                      <c:pt idx="35">
                        <c:v>107年09月</c:v>
                      </c:pt>
                      <c:pt idx="36">
                        <c:v>107年10月</c:v>
                      </c:pt>
                      <c:pt idx="37">
                        <c:v>107年11月</c:v>
                      </c:pt>
                      <c:pt idx="38">
                        <c:v>107年12月</c:v>
                      </c:pt>
                      <c:pt idx="39">
                        <c:v>108年01月</c:v>
                      </c:pt>
                      <c:pt idx="40">
                        <c:v>108年02月</c:v>
                      </c:pt>
                      <c:pt idx="41">
                        <c:v>108年03月</c:v>
                      </c:pt>
                      <c:pt idx="42">
                        <c:v>108年04月</c:v>
                      </c:pt>
                      <c:pt idx="43">
                        <c:v>108年05月</c:v>
                      </c:pt>
                      <c:pt idx="44">
                        <c:v>108年06月</c:v>
                      </c:pt>
                      <c:pt idx="45">
                        <c:v>108年07月</c:v>
                      </c:pt>
                      <c:pt idx="46">
                        <c:v>108年08月</c:v>
                      </c:pt>
                      <c:pt idx="47">
                        <c:v>108年09月</c:v>
                      </c:pt>
                      <c:pt idx="48">
                        <c:v>108年10月</c:v>
                      </c:pt>
                      <c:pt idx="49">
                        <c:v>108年11月</c:v>
                      </c:pt>
                      <c:pt idx="50">
                        <c:v>108年12月</c:v>
                      </c:pt>
                      <c:pt idx="51">
                        <c:v>109年01月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統計圖表!$B$12:$BA$12</c15:sqref>
                        </c15:formulaRef>
                      </c:ext>
                    </c:extLst>
                    <c:numCache>
                      <c:formatCode>General</c:formatCode>
                      <c:ptCount val="52"/>
                      <c:pt idx="0">
                        <c:v>320</c:v>
                      </c:pt>
                      <c:pt idx="1">
                        <c:v>320</c:v>
                      </c:pt>
                      <c:pt idx="2">
                        <c:v>320</c:v>
                      </c:pt>
                      <c:pt idx="3">
                        <c:v>320</c:v>
                      </c:pt>
                      <c:pt idx="4">
                        <c:v>320</c:v>
                      </c:pt>
                      <c:pt idx="5">
                        <c:v>320</c:v>
                      </c:pt>
                      <c:pt idx="6">
                        <c:v>320</c:v>
                      </c:pt>
                      <c:pt idx="7">
                        <c:v>320</c:v>
                      </c:pt>
                      <c:pt idx="8">
                        <c:v>320</c:v>
                      </c:pt>
                      <c:pt idx="9">
                        <c:v>320</c:v>
                      </c:pt>
                      <c:pt idx="10">
                        <c:v>320</c:v>
                      </c:pt>
                      <c:pt idx="11">
                        <c:v>320</c:v>
                      </c:pt>
                      <c:pt idx="12">
                        <c:v>320</c:v>
                      </c:pt>
                      <c:pt idx="13">
                        <c:v>320</c:v>
                      </c:pt>
                      <c:pt idx="14">
                        <c:v>320</c:v>
                      </c:pt>
                      <c:pt idx="15">
                        <c:v>320</c:v>
                      </c:pt>
                      <c:pt idx="16">
                        <c:v>320</c:v>
                      </c:pt>
                      <c:pt idx="17">
                        <c:v>320</c:v>
                      </c:pt>
                      <c:pt idx="18">
                        <c:v>320</c:v>
                      </c:pt>
                      <c:pt idx="19">
                        <c:v>320</c:v>
                      </c:pt>
                      <c:pt idx="20">
                        <c:v>320</c:v>
                      </c:pt>
                      <c:pt idx="21">
                        <c:v>320</c:v>
                      </c:pt>
                      <c:pt idx="22">
                        <c:v>320</c:v>
                      </c:pt>
                      <c:pt idx="23">
                        <c:v>320</c:v>
                      </c:pt>
                      <c:pt idx="24">
                        <c:v>320</c:v>
                      </c:pt>
                      <c:pt idx="25">
                        <c:v>320</c:v>
                      </c:pt>
                      <c:pt idx="26">
                        <c:v>320</c:v>
                      </c:pt>
                      <c:pt idx="27">
                        <c:v>320</c:v>
                      </c:pt>
                      <c:pt idx="28">
                        <c:v>320</c:v>
                      </c:pt>
                      <c:pt idx="29">
                        <c:v>221</c:v>
                      </c:pt>
                      <c:pt idx="30">
                        <c:v>221</c:v>
                      </c:pt>
                      <c:pt idx="31">
                        <c:v>221</c:v>
                      </c:pt>
                      <c:pt idx="32">
                        <c:v>196</c:v>
                      </c:pt>
                      <c:pt idx="33">
                        <c:v>196</c:v>
                      </c:pt>
                      <c:pt idx="34">
                        <c:v>181</c:v>
                      </c:pt>
                      <c:pt idx="35">
                        <c:v>181</c:v>
                      </c:pt>
                      <c:pt idx="36">
                        <c:v>181</c:v>
                      </c:pt>
                      <c:pt idx="37">
                        <c:v>181</c:v>
                      </c:pt>
                      <c:pt idx="38">
                        <c:v>166</c:v>
                      </c:pt>
                      <c:pt idx="39">
                        <c:v>147</c:v>
                      </c:pt>
                      <c:pt idx="40">
                        <c:v>147</c:v>
                      </c:pt>
                      <c:pt idx="41">
                        <c:v>147</c:v>
                      </c:pt>
                      <c:pt idx="42">
                        <c:v>147</c:v>
                      </c:pt>
                      <c:pt idx="43">
                        <c:v>147</c:v>
                      </c:pt>
                      <c:pt idx="44">
                        <c:v>147</c:v>
                      </c:pt>
                      <c:pt idx="45">
                        <c:v>157</c:v>
                      </c:pt>
                      <c:pt idx="46">
                        <c:v>157</c:v>
                      </c:pt>
                      <c:pt idx="47">
                        <c:v>157</c:v>
                      </c:pt>
                      <c:pt idx="48">
                        <c:v>157</c:v>
                      </c:pt>
                      <c:pt idx="49">
                        <c:v>139</c:v>
                      </c:pt>
                      <c:pt idx="50">
                        <c:v>132</c:v>
                      </c:pt>
                      <c:pt idx="51">
                        <c:v>132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4B41-4B80-BB0B-58A552942B5D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統計圖表!$A$13</c15:sqref>
                        </c15:formulaRef>
                      </c:ext>
                    </c:extLst>
                    <c:strCache>
                      <c:ptCount val="1"/>
                      <c:pt idx="0">
                        <c:v>經常需量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統計圖表!$B$3:$BA$3</c15:sqref>
                        </c15:formulaRef>
                      </c:ext>
                    </c:extLst>
                    <c:strCache>
                      <c:ptCount val="52"/>
                      <c:pt idx="0">
                        <c:v>104年10月</c:v>
                      </c:pt>
                      <c:pt idx="1">
                        <c:v>104年11月</c:v>
                      </c:pt>
                      <c:pt idx="2">
                        <c:v>104年12月</c:v>
                      </c:pt>
                      <c:pt idx="3">
                        <c:v>105年01月</c:v>
                      </c:pt>
                      <c:pt idx="4">
                        <c:v>105年02月</c:v>
                      </c:pt>
                      <c:pt idx="5">
                        <c:v>105年03月</c:v>
                      </c:pt>
                      <c:pt idx="6">
                        <c:v>105年04月</c:v>
                      </c:pt>
                      <c:pt idx="7">
                        <c:v>105年05月</c:v>
                      </c:pt>
                      <c:pt idx="8">
                        <c:v>105年06月</c:v>
                      </c:pt>
                      <c:pt idx="9">
                        <c:v>105年07月</c:v>
                      </c:pt>
                      <c:pt idx="10">
                        <c:v>105年08月</c:v>
                      </c:pt>
                      <c:pt idx="11">
                        <c:v>105年09月</c:v>
                      </c:pt>
                      <c:pt idx="12">
                        <c:v>105年10月</c:v>
                      </c:pt>
                      <c:pt idx="13">
                        <c:v>105年11月</c:v>
                      </c:pt>
                      <c:pt idx="14">
                        <c:v>105年12月</c:v>
                      </c:pt>
                      <c:pt idx="15">
                        <c:v>106年01月</c:v>
                      </c:pt>
                      <c:pt idx="16">
                        <c:v>106年02月</c:v>
                      </c:pt>
                      <c:pt idx="17">
                        <c:v>106年03月</c:v>
                      </c:pt>
                      <c:pt idx="18">
                        <c:v>106年04月</c:v>
                      </c:pt>
                      <c:pt idx="19">
                        <c:v>106年05月</c:v>
                      </c:pt>
                      <c:pt idx="20">
                        <c:v>106年06月</c:v>
                      </c:pt>
                      <c:pt idx="21">
                        <c:v>106年07月</c:v>
                      </c:pt>
                      <c:pt idx="22">
                        <c:v>106年08月</c:v>
                      </c:pt>
                      <c:pt idx="23">
                        <c:v>106年09月</c:v>
                      </c:pt>
                      <c:pt idx="24">
                        <c:v>106年10月</c:v>
                      </c:pt>
                      <c:pt idx="25">
                        <c:v>106年11月</c:v>
                      </c:pt>
                      <c:pt idx="26">
                        <c:v>106年12月</c:v>
                      </c:pt>
                      <c:pt idx="27">
                        <c:v>107年01月</c:v>
                      </c:pt>
                      <c:pt idx="28">
                        <c:v>107年02月</c:v>
                      </c:pt>
                      <c:pt idx="29">
                        <c:v>107年03月</c:v>
                      </c:pt>
                      <c:pt idx="30">
                        <c:v>107年04月</c:v>
                      </c:pt>
                      <c:pt idx="31">
                        <c:v>107年05月</c:v>
                      </c:pt>
                      <c:pt idx="32">
                        <c:v>107年06月</c:v>
                      </c:pt>
                      <c:pt idx="33">
                        <c:v>107年07月</c:v>
                      </c:pt>
                      <c:pt idx="34">
                        <c:v>107年08月</c:v>
                      </c:pt>
                      <c:pt idx="35">
                        <c:v>107年09月</c:v>
                      </c:pt>
                      <c:pt idx="36">
                        <c:v>107年10月</c:v>
                      </c:pt>
                      <c:pt idx="37">
                        <c:v>107年11月</c:v>
                      </c:pt>
                      <c:pt idx="38">
                        <c:v>107年12月</c:v>
                      </c:pt>
                      <c:pt idx="39">
                        <c:v>108年01月</c:v>
                      </c:pt>
                      <c:pt idx="40">
                        <c:v>108年02月</c:v>
                      </c:pt>
                      <c:pt idx="41">
                        <c:v>108年03月</c:v>
                      </c:pt>
                      <c:pt idx="42">
                        <c:v>108年04月</c:v>
                      </c:pt>
                      <c:pt idx="43">
                        <c:v>108年05月</c:v>
                      </c:pt>
                      <c:pt idx="44">
                        <c:v>108年06月</c:v>
                      </c:pt>
                      <c:pt idx="45">
                        <c:v>108年07月</c:v>
                      </c:pt>
                      <c:pt idx="46">
                        <c:v>108年08月</c:v>
                      </c:pt>
                      <c:pt idx="47">
                        <c:v>108年09月</c:v>
                      </c:pt>
                      <c:pt idx="48">
                        <c:v>108年10月</c:v>
                      </c:pt>
                      <c:pt idx="49">
                        <c:v>108年11月</c:v>
                      </c:pt>
                      <c:pt idx="50">
                        <c:v>108年12月</c:v>
                      </c:pt>
                      <c:pt idx="51">
                        <c:v>109年01月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統計圖表!$B$13:$BA$13</c15:sqref>
                        </c15:formulaRef>
                      </c:ext>
                    </c:extLst>
                    <c:numCache>
                      <c:formatCode>General</c:formatCode>
                      <c:ptCount val="52"/>
                      <c:pt idx="0">
                        <c:v>217</c:v>
                      </c:pt>
                      <c:pt idx="1">
                        <c:v>219</c:v>
                      </c:pt>
                      <c:pt idx="2">
                        <c:v>219</c:v>
                      </c:pt>
                      <c:pt idx="3">
                        <c:v>219</c:v>
                      </c:pt>
                      <c:pt idx="4">
                        <c:v>320</c:v>
                      </c:pt>
                      <c:pt idx="5">
                        <c:v>232</c:v>
                      </c:pt>
                      <c:pt idx="6">
                        <c:v>270</c:v>
                      </c:pt>
                      <c:pt idx="7">
                        <c:v>209</c:v>
                      </c:pt>
                      <c:pt idx="8">
                        <c:v>214</c:v>
                      </c:pt>
                      <c:pt idx="9">
                        <c:v>219</c:v>
                      </c:pt>
                      <c:pt idx="10">
                        <c:v>313</c:v>
                      </c:pt>
                      <c:pt idx="11">
                        <c:v>256</c:v>
                      </c:pt>
                      <c:pt idx="12">
                        <c:v>283</c:v>
                      </c:pt>
                      <c:pt idx="13">
                        <c:v>241</c:v>
                      </c:pt>
                      <c:pt idx="14">
                        <c:v>209</c:v>
                      </c:pt>
                      <c:pt idx="15">
                        <c:v>220</c:v>
                      </c:pt>
                      <c:pt idx="16">
                        <c:v>243</c:v>
                      </c:pt>
                      <c:pt idx="17">
                        <c:v>220</c:v>
                      </c:pt>
                      <c:pt idx="18">
                        <c:v>233</c:v>
                      </c:pt>
                      <c:pt idx="19">
                        <c:v>241</c:v>
                      </c:pt>
                      <c:pt idx="20">
                        <c:v>216</c:v>
                      </c:pt>
                      <c:pt idx="21">
                        <c:v>240</c:v>
                      </c:pt>
                      <c:pt idx="22">
                        <c:v>235</c:v>
                      </c:pt>
                      <c:pt idx="23">
                        <c:v>216</c:v>
                      </c:pt>
                      <c:pt idx="24">
                        <c:v>240</c:v>
                      </c:pt>
                      <c:pt idx="25">
                        <c:v>236</c:v>
                      </c:pt>
                      <c:pt idx="26">
                        <c:v>219</c:v>
                      </c:pt>
                      <c:pt idx="27">
                        <c:v>267</c:v>
                      </c:pt>
                      <c:pt idx="28">
                        <c:v>212</c:v>
                      </c:pt>
                      <c:pt idx="29">
                        <c:v>216</c:v>
                      </c:pt>
                      <c:pt idx="30">
                        <c:v>217</c:v>
                      </c:pt>
                      <c:pt idx="31">
                        <c:v>166</c:v>
                      </c:pt>
                      <c:pt idx="32">
                        <c:v>166</c:v>
                      </c:pt>
                      <c:pt idx="33">
                        <c:v>164</c:v>
                      </c:pt>
                      <c:pt idx="34">
                        <c:v>177</c:v>
                      </c:pt>
                      <c:pt idx="35">
                        <c:v>195</c:v>
                      </c:pt>
                      <c:pt idx="36">
                        <c:v>166</c:v>
                      </c:pt>
                      <c:pt idx="37">
                        <c:v>168</c:v>
                      </c:pt>
                      <c:pt idx="38">
                        <c:v>134</c:v>
                      </c:pt>
                      <c:pt idx="39">
                        <c:v>128</c:v>
                      </c:pt>
                      <c:pt idx="40">
                        <c:v>124</c:v>
                      </c:pt>
                      <c:pt idx="41">
                        <c:v>121</c:v>
                      </c:pt>
                      <c:pt idx="42">
                        <c:v>126</c:v>
                      </c:pt>
                      <c:pt idx="43">
                        <c:v>147</c:v>
                      </c:pt>
                      <c:pt idx="44">
                        <c:v>177</c:v>
                      </c:pt>
                      <c:pt idx="45">
                        <c:v>142</c:v>
                      </c:pt>
                      <c:pt idx="46">
                        <c:v>145</c:v>
                      </c:pt>
                      <c:pt idx="47">
                        <c:v>144</c:v>
                      </c:pt>
                      <c:pt idx="48">
                        <c:v>139</c:v>
                      </c:pt>
                      <c:pt idx="49">
                        <c:v>132</c:v>
                      </c:pt>
                      <c:pt idx="50">
                        <c:v>128</c:v>
                      </c:pt>
                      <c:pt idx="51">
                        <c:v>140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4B41-4B80-BB0B-58A552942B5D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統計圖表!$A$14</c15:sqref>
                        </c15:formulaRef>
                      </c:ext>
                    </c:extLst>
                    <c:strCache>
                      <c:ptCount val="1"/>
                      <c:pt idx="0">
                        <c:v>日均度數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統計圖表!$B$3:$BA$3</c15:sqref>
                        </c15:formulaRef>
                      </c:ext>
                    </c:extLst>
                    <c:strCache>
                      <c:ptCount val="52"/>
                      <c:pt idx="0">
                        <c:v>104年10月</c:v>
                      </c:pt>
                      <c:pt idx="1">
                        <c:v>104年11月</c:v>
                      </c:pt>
                      <c:pt idx="2">
                        <c:v>104年12月</c:v>
                      </c:pt>
                      <c:pt idx="3">
                        <c:v>105年01月</c:v>
                      </c:pt>
                      <c:pt idx="4">
                        <c:v>105年02月</c:v>
                      </c:pt>
                      <c:pt idx="5">
                        <c:v>105年03月</c:v>
                      </c:pt>
                      <c:pt idx="6">
                        <c:v>105年04月</c:v>
                      </c:pt>
                      <c:pt idx="7">
                        <c:v>105年05月</c:v>
                      </c:pt>
                      <c:pt idx="8">
                        <c:v>105年06月</c:v>
                      </c:pt>
                      <c:pt idx="9">
                        <c:v>105年07月</c:v>
                      </c:pt>
                      <c:pt idx="10">
                        <c:v>105年08月</c:v>
                      </c:pt>
                      <c:pt idx="11">
                        <c:v>105年09月</c:v>
                      </c:pt>
                      <c:pt idx="12">
                        <c:v>105年10月</c:v>
                      </c:pt>
                      <c:pt idx="13">
                        <c:v>105年11月</c:v>
                      </c:pt>
                      <c:pt idx="14">
                        <c:v>105年12月</c:v>
                      </c:pt>
                      <c:pt idx="15">
                        <c:v>106年01月</c:v>
                      </c:pt>
                      <c:pt idx="16">
                        <c:v>106年02月</c:v>
                      </c:pt>
                      <c:pt idx="17">
                        <c:v>106年03月</c:v>
                      </c:pt>
                      <c:pt idx="18">
                        <c:v>106年04月</c:v>
                      </c:pt>
                      <c:pt idx="19">
                        <c:v>106年05月</c:v>
                      </c:pt>
                      <c:pt idx="20">
                        <c:v>106年06月</c:v>
                      </c:pt>
                      <c:pt idx="21">
                        <c:v>106年07月</c:v>
                      </c:pt>
                      <c:pt idx="22">
                        <c:v>106年08月</c:v>
                      </c:pt>
                      <c:pt idx="23">
                        <c:v>106年09月</c:v>
                      </c:pt>
                      <c:pt idx="24">
                        <c:v>106年10月</c:v>
                      </c:pt>
                      <c:pt idx="25">
                        <c:v>106年11月</c:v>
                      </c:pt>
                      <c:pt idx="26">
                        <c:v>106年12月</c:v>
                      </c:pt>
                      <c:pt idx="27">
                        <c:v>107年01月</c:v>
                      </c:pt>
                      <c:pt idx="28">
                        <c:v>107年02月</c:v>
                      </c:pt>
                      <c:pt idx="29">
                        <c:v>107年03月</c:v>
                      </c:pt>
                      <c:pt idx="30">
                        <c:v>107年04月</c:v>
                      </c:pt>
                      <c:pt idx="31">
                        <c:v>107年05月</c:v>
                      </c:pt>
                      <c:pt idx="32">
                        <c:v>107年06月</c:v>
                      </c:pt>
                      <c:pt idx="33">
                        <c:v>107年07月</c:v>
                      </c:pt>
                      <c:pt idx="34">
                        <c:v>107年08月</c:v>
                      </c:pt>
                      <c:pt idx="35">
                        <c:v>107年09月</c:v>
                      </c:pt>
                      <c:pt idx="36">
                        <c:v>107年10月</c:v>
                      </c:pt>
                      <c:pt idx="37">
                        <c:v>107年11月</c:v>
                      </c:pt>
                      <c:pt idx="38">
                        <c:v>107年12月</c:v>
                      </c:pt>
                      <c:pt idx="39">
                        <c:v>108年01月</c:v>
                      </c:pt>
                      <c:pt idx="40">
                        <c:v>108年02月</c:v>
                      </c:pt>
                      <c:pt idx="41">
                        <c:v>108年03月</c:v>
                      </c:pt>
                      <c:pt idx="42">
                        <c:v>108年04月</c:v>
                      </c:pt>
                      <c:pt idx="43">
                        <c:v>108年05月</c:v>
                      </c:pt>
                      <c:pt idx="44">
                        <c:v>108年06月</c:v>
                      </c:pt>
                      <c:pt idx="45">
                        <c:v>108年07月</c:v>
                      </c:pt>
                      <c:pt idx="46">
                        <c:v>108年08月</c:v>
                      </c:pt>
                      <c:pt idx="47">
                        <c:v>108年09月</c:v>
                      </c:pt>
                      <c:pt idx="48">
                        <c:v>108年10月</c:v>
                      </c:pt>
                      <c:pt idx="49">
                        <c:v>108年11月</c:v>
                      </c:pt>
                      <c:pt idx="50">
                        <c:v>108年12月</c:v>
                      </c:pt>
                      <c:pt idx="51">
                        <c:v>109年01月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統計圖表!$B$14:$BA$14</c15:sqref>
                        </c15:formulaRef>
                      </c:ext>
                    </c:extLst>
                    <c:numCache>
                      <c:formatCode>0_ </c:formatCode>
                      <c:ptCount val="52"/>
                      <c:pt idx="0">
                        <c:v>4053.3333333333335</c:v>
                      </c:pt>
                      <c:pt idx="1">
                        <c:v>3910</c:v>
                      </c:pt>
                      <c:pt idx="2">
                        <c:v>3867.5862068965516</c:v>
                      </c:pt>
                      <c:pt idx="3">
                        <c:v>3936</c:v>
                      </c:pt>
                      <c:pt idx="4">
                        <c:v>3913.8461538461538</c:v>
                      </c:pt>
                      <c:pt idx="5">
                        <c:v>3698.8235294117649</c:v>
                      </c:pt>
                      <c:pt idx="6">
                        <c:v>3989.3333333333335</c:v>
                      </c:pt>
                      <c:pt idx="7">
                        <c:v>3760</c:v>
                      </c:pt>
                      <c:pt idx="8">
                        <c:v>3840</c:v>
                      </c:pt>
                      <c:pt idx="9">
                        <c:v>3945</c:v>
                      </c:pt>
                      <c:pt idx="10">
                        <c:v>3904</c:v>
                      </c:pt>
                      <c:pt idx="11">
                        <c:v>3845</c:v>
                      </c:pt>
                      <c:pt idx="12">
                        <c:v>3834.6666666666665</c:v>
                      </c:pt>
                      <c:pt idx="13">
                        <c:v>3800</c:v>
                      </c:pt>
                      <c:pt idx="14">
                        <c:v>3616</c:v>
                      </c:pt>
                      <c:pt idx="15">
                        <c:v>3722.6666666666665</c:v>
                      </c:pt>
                      <c:pt idx="16">
                        <c:v>3718.787878787879</c:v>
                      </c:pt>
                      <c:pt idx="17">
                        <c:v>3805.7142857142858</c:v>
                      </c:pt>
                      <c:pt idx="18">
                        <c:v>3898.181818181818</c:v>
                      </c:pt>
                      <c:pt idx="19">
                        <c:v>3906.2068965517242</c:v>
                      </c:pt>
                      <c:pt idx="20">
                        <c:v>3906.2068965517242</c:v>
                      </c:pt>
                      <c:pt idx="21">
                        <c:v>3994.6666666666665</c:v>
                      </c:pt>
                      <c:pt idx="22">
                        <c:v>3927.7419354838707</c:v>
                      </c:pt>
                      <c:pt idx="23">
                        <c:v>3944.8275862068967</c:v>
                      </c:pt>
                      <c:pt idx="24">
                        <c:v>3941.3333333333335</c:v>
                      </c:pt>
                      <c:pt idx="25">
                        <c:v>3870</c:v>
                      </c:pt>
                      <c:pt idx="26">
                        <c:v>3845.3333333333335</c:v>
                      </c:pt>
                      <c:pt idx="27">
                        <c:v>3882.6666666666665</c:v>
                      </c:pt>
                      <c:pt idx="28">
                        <c:v>3794.2857142857142</c:v>
                      </c:pt>
                      <c:pt idx="29">
                        <c:v>3733.3333333333335</c:v>
                      </c:pt>
                      <c:pt idx="30">
                        <c:v>3335.757575757576</c:v>
                      </c:pt>
                      <c:pt idx="31">
                        <c:v>1522.7586206896551</c:v>
                      </c:pt>
                      <c:pt idx="32">
                        <c:v>1754.4827586206898</c:v>
                      </c:pt>
                      <c:pt idx="33">
                        <c:v>1914.6666666666667</c:v>
                      </c:pt>
                      <c:pt idx="34">
                        <c:v>2190</c:v>
                      </c:pt>
                      <c:pt idx="35">
                        <c:v>2394.6666666666665</c:v>
                      </c:pt>
                      <c:pt idx="36">
                        <c:v>1942.0689655172414</c:v>
                      </c:pt>
                      <c:pt idx="37">
                        <c:v>1750</c:v>
                      </c:pt>
                      <c:pt idx="38">
                        <c:v>1872</c:v>
                      </c:pt>
                      <c:pt idx="39">
                        <c:v>1695</c:v>
                      </c:pt>
                      <c:pt idx="40">
                        <c:v>1830.4</c:v>
                      </c:pt>
                      <c:pt idx="41">
                        <c:v>1595.2941176470588</c:v>
                      </c:pt>
                      <c:pt idx="42">
                        <c:v>1750</c:v>
                      </c:pt>
                      <c:pt idx="43">
                        <c:v>1877.3333333333333</c:v>
                      </c:pt>
                      <c:pt idx="44">
                        <c:v>1848.2758620689656</c:v>
                      </c:pt>
                      <c:pt idx="45">
                        <c:v>1920</c:v>
                      </c:pt>
                      <c:pt idx="46">
                        <c:v>1985</c:v>
                      </c:pt>
                      <c:pt idx="47">
                        <c:v>1994.6666666666667</c:v>
                      </c:pt>
                      <c:pt idx="48">
                        <c:v>1888</c:v>
                      </c:pt>
                      <c:pt idx="49">
                        <c:v>1890</c:v>
                      </c:pt>
                      <c:pt idx="50">
                        <c:v>1870</c:v>
                      </c:pt>
                      <c:pt idx="51">
                        <c:v>1815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4B41-4B80-BB0B-58A552942B5D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統計圖表!$A$15</c15:sqref>
                        </c15:formulaRef>
                      </c:ext>
                    </c:extLst>
                    <c:strCache>
                      <c:ptCount val="1"/>
                      <c:pt idx="0">
                        <c:v>超約附加費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統計圖表!$B$3:$BA$3</c15:sqref>
                        </c15:formulaRef>
                      </c:ext>
                    </c:extLst>
                    <c:strCache>
                      <c:ptCount val="52"/>
                      <c:pt idx="0">
                        <c:v>104年10月</c:v>
                      </c:pt>
                      <c:pt idx="1">
                        <c:v>104年11月</c:v>
                      </c:pt>
                      <c:pt idx="2">
                        <c:v>104年12月</c:v>
                      </c:pt>
                      <c:pt idx="3">
                        <c:v>105年01月</c:v>
                      </c:pt>
                      <c:pt idx="4">
                        <c:v>105年02月</c:v>
                      </c:pt>
                      <c:pt idx="5">
                        <c:v>105年03月</c:v>
                      </c:pt>
                      <c:pt idx="6">
                        <c:v>105年04月</c:v>
                      </c:pt>
                      <c:pt idx="7">
                        <c:v>105年05月</c:v>
                      </c:pt>
                      <c:pt idx="8">
                        <c:v>105年06月</c:v>
                      </c:pt>
                      <c:pt idx="9">
                        <c:v>105年07月</c:v>
                      </c:pt>
                      <c:pt idx="10">
                        <c:v>105年08月</c:v>
                      </c:pt>
                      <c:pt idx="11">
                        <c:v>105年09月</c:v>
                      </c:pt>
                      <c:pt idx="12">
                        <c:v>105年10月</c:v>
                      </c:pt>
                      <c:pt idx="13">
                        <c:v>105年11月</c:v>
                      </c:pt>
                      <c:pt idx="14">
                        <c:v>105年12月</c:v>
                      </c:pt>
                      <c:pt idx="15">
                        <c:v>106年01月</c:v>
                      </c:pt>
                      <c:pt idx="16">
                        <c:v>106年02月</c:v>
                      </c:pt>
                      <c:pt idx="17">
                        <c:v>106年03月</c:v>
                      </c:pt>
                      <c:pt idx="18">
                        <c:v>106年04月</c:v>
                      </c:pt>
                      <c:pt idx="19">
                        <c:v>106年05月</c:v>
                      </c:pt>
                      <c:pt idx="20">
                        <c:v>106年06月</c:v>
                      </c:pt>
                      <c:pt idx="21">
                        <c:v>106年07月</c:v>
                      </c:pt>
                      <c:pt idx="22">
                        <c:v>106年08月</c:v>
                      </c:pt>
                      <c:pt idx="23">
                        <c:v>106年09月</c:v>
                      </c:pt>
                      <c:pt idx="24">
                        <c:v>106年10月</c:v>
                      </c:pt>
                      <c:pt idx="25">
                        <c:v>106年11月</c:v>
                      </c:pt>
                      <c:pt idx="26">
                        <c:v>106年12月</c:v>
                      </c:pt>
                      <c:pt idx="27">
                        <c:v>107年01月</c:v>
                      </c:pt>
                      <c:pt idx="28">
                        <c:v>107年02月</c:v>
                      </c:pt>
                      <c:pt idx="29">
                        <c:v>107年03月</c:v>
                      </c:pt>
                      <c:pt idx="30">
                        <c:v>107年04月</c:v>
                      </c:pt>
                      <c:pt idx="31">
                        <c:v>107年05月</c:v>
                      </c:pt>
                      <c:pt idx="32">
                        <c:v>107年06月</c:v>
                      </c:pt>
                      <c:pt idx="33">
                        <c:v>107年07月</c:v>
                      </c:pt>
                      <c:pt idx="34">
                        <c:v>107年08月</c:v>
                      </c:pt>
                      <c:pt idx="35">
                        <c:v>107年09月</c:v>
                      </c:pt>
                      <c:pt idx="36">
                        <c:v>107年10月</c:v>
                      </c:pt>
                      <c:pt idx="37">
                        <c:v>107年11月</c:v>
                      </c:pt>
                      <c:pt idx="38">
                        <c:v>107年12月</c:v>
                      </c:pt>
                      <c:pt idx="39">
                        <c:v>108年01月</c:v>
                      </c:pt>
                      <c:pt idx="40">
                        <c:v>108年02月</c:v>
                      </c:pt>
                      <c:pt idx="41">
                        <c:v>108年03月</c:v>
                      </c:pt>
                      <c:pt idx="42">
                        <c:v>108年04月</c:v>
                      </c:pt>
                      <c:pt idx="43">
                        <c:v>108年05月</c:v>
                      </c:pt>
                      <c:pt idx="44">
                        <c:v>108年06月</c:v>
                      </c:pt>
                      <c:pt idx="45">
                        <c:v>108年07月</c:v>
                      </c:pt>
                      <c:pt idx="46">
                        <c:v>108年08月</c:v>
                      </c:pt>
                      <c:pt idx="47">
                        <c:v>108年09月</c:v>
                      </c:pt>
                      <c:pt idx="48">
                        <c:v>108年10月</c:v>
                      </c:pt>
                      <c:pt idx="49">
                        <c:v>108年11月</c:v>
                      </c:pt>
                      <c:pt idx="50">
                        <c:v>108年12月</c:v>
                      </c:pt>
                      <c:pt idx="51">
                        <c:v>109年01月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統計圖表!$B$15:$BA$15</c15:sqref>
                        </c15:formulaRef>
                      </c:ext>
                    </c:extLst>
                    <c:numCache>
                      <c:formatCode>0_ </c:formatCode>
                      <c:ptCount val="5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6613.6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10349.700000000001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2771.2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4B41-4B80-BB0B-58A552942B5D}"/>
                  </c:ext>
                </c:extLst>
              </c15:ser>
            </c15:filteredLineSeries>
          </c:ext>
        </c:extLst>
      </c:lineChart>
      <c:catAx>
        <c:axId val="2071266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05023823"/>
        <c:crosses val="autoZero"/>
        <c:auto val="1"/>
        <c:lblAlgn val="ctr"/>
        <c:lblOffset val="100"/>
        <c:noMultiLvlLbl val="0"/>
      </c:catAx>
      <c:valAx>
        <c:axId val="605023823"/>
        <c:scaling>
          <c:orientation val="minMax"/>
          <c:max val="15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71266175"/>
        <c:crosses val="autoZero"/>
        <c:crossBetween val="between"/>
        <c:majorUnit val="30000"/>
        <c:minorUnit val="5000"/>
      </c:valAx>
      <c:valAx>
        <c:axId val="276885583"/>
        <c:scaling>
          <c:orientation val="minMax"/>
          <c:max val="420000"/>
          <c:min val="0"/>
        </c:scaling>
        <c:delete val="0"/>
        <c:axPos val="r"/>
        <c:numFmt formatCode="&quot;$&quot;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8838367"/>
        <c:crosses val="max"/>
        <c:crossBetween val="between"/>
        <c:majorUnit val="60000"/>
      </c:valAx>
      <c:catAx>
        <c:axId val="18883836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7688558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775571699946345"/>
          <c:y val="0.92314914046384877"/>
          <c:w val="0.80805549335344184"/>
          <c:h val="6.17160086135569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B83863-F40A-4FA7-A9B7-5DA8927EEF58}" type="doc">
      <dgm:prSet loTypeId="urn:microsoft.com/office/officeart/2005/8/layout/chevron1" loCatId="process" qsTypeId="urn:microsoft.com/office/officeart/2005/8/quickstyle/3d3" qsCatId="3D" csTypeId="urn:microsoft.com/office/officeart/2005/8/colors/colorful1" csCatId="colorful" phldr="1"/>
      <dgm:spPr/>
    </dgm:pt>
    <dgm:pt modelId="{070C0774-5FD7-4128-BFB8-327DD6CF0A57}">
      <dgm:prSet phldrT="[文字]" custT="1"/>
      <dgm:spPr/>
      <dgm:t>
        <a:bodyPr/>
        <a:lstStyle/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電價管理</a:t>
          </a:r>
        </a:p>
      </dgm:t>
    </dgm:pt>
    <dgm:pt modelId="{ACC4036C-EB5B-4F59-9205-9688A0F1FC5E}" type="parTrans" cxnId="{14F92D8B-944D-4879-B855-E92C5AE6F492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9CCE7AB-5FDD-4F9E-A589-E485B34C71AE}" type="sibTrans" cxnId="{14F92D8B-944D-4879-B855-E92C5AE6F492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BF25216-4339-4419-8B5E-25BF8FF77268}">
      <dgm:prSet phldrT="[文字]" custT="1"/>
      <dgm:spPr/>
      <dgm:t>
        <a:bodyPr/>
        <a:lstStyle/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智慧節能</a:t>
          </a:r>
        </a:p>
      </dgm:t>
    </dgm:pt>
    <dgm:pt modelId="{320EFD92-0A69-4AE0-A54E-59B459ADBCD4}" type="parTrans" cxnId="{5803D009-1C70-46FA-A519-B0C4CE0CB893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69100F-726E-4280-B4BF-1048771397F2}" type="sibTrans" cxnId="{5803D009-1C70-46FA-A519-B0C4CE0CB893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24DD28F-05BF-4BFE-B721-7E8F03DADCBA}">
      <dgm:prSet phldrT="[文字]" custT="1"/>
      <dgm:spPr/>
      <dgm:t>
        <a:bodyPr/>
        <a:lstStyle/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電價管理</a:t>
          </a:r>
          <a:r>
            <a: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PLUS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5867A3-8E19-4FA3-8214-94D81F221527}" type="parTrans" cxnId="{55877C52-0359-462C-84D1-EAC3B5FAECFD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CE2AFBD-BBED-4E75-9091-C108C4570051}" type="sibTrans" cxnId="{55877C52-0359-462C-84D1-EAC3B5FAECFD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A44ACE9-BBA1-4FF2-A6DB-A8D71B1A3F85}">
      <dgm:prSet phldrT="[文字]" custT="1"/>
      <dgm:spPr/>
      <dgm:t>
        <a:bodyPr/>
        <a:lstStyle/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綠電購買</a:t>
          </a:r>
        </a:p>
      </dgm:t>
    </dgm:pt>
    <dgm:pt modelId="{02234FB2-2693-4A39-B7E3-76847E3E66A2}" type="parTrans" cxnId="{3EFE0E2F-7E57-4B7A-AD31-96C7C574768B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E5440B-E03C-4A92-ABD4-20A7B6296436}" type="sibTrans" cxnId="{3EFE0E2F-7E57-4B7A-AD31-96C7C574768B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A2BB815-6D8D-4879-80A9-4CE68C6330D3}" type="pres">
      <dgm:prSet presAssocID="{73B83863-F40A-4FA7-A9B7-5DA8927EEF58}" presName="Name0" presStyleCnt="0">
        <dgm:presLayoutVars>
          <dgm:dir/>
          <dgm:animLvl val="lvl"/>
          <dgm:resizeHandles val="exact"/>
        </dgm:presLayoutVars>
      </dgm:prSet>
      <dgm:spPr/>
    </dgm:pt>
    <dgm:pt modelId="{082F26BA-82C8-4976-B96E-252D8BA4D8A1}" type="pres">
      <dgm:prSet presAssocID="{070C0774-5FD7-4128-BFB8-327DD6CF0A5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4573EBB-DA00-49E5-94D6-7985A10D2789}" type="pres">
      <dgm:prSet presAssocID="{49CCE7AB-5FDD-4F9E-A589-E485B34C71AE}" presName="parTxOnlySpace" presStyleCnt="0"/>
      <dgm:spPr/>
    </dgm:pt>
    <dgm:pt modelId="{3D3215C4-0152-48EB-B4B0-DAFCFE8423DB}" type="pres">
      <dgm:prSet presAssocID="{0BF25216-4339-4419-8B5E-25BF8FF7726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2266777-5AC7-499A-A985-F2578A5F345F}" type="pres">
      <dgm:prSet presAssocID="{9869100F-726E-4280-B4BF-1048771397F2}" presName="parTxOnlySpace" presStyleCnt="0"/>
      <dgm:spPr/>
    </dgm:pt>
    <dgm:pt modelId="{0250E8D1-2012-44A2-AAB0-E634BB7772D0}" type="pres">
      <dgm:prSet presAssocID="{D24DD28F-05BF-4BFE-B721-7E8F03DADCB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2543B52-9119-48C5-A714-673B11DA6682}" type="pres">
      <dgm:prSet presAssocID="{3CE2AFBD-BBED-4E75-9091-C108C4570051}" presName="parTxOnlySpace" presStyleCnt="0"/>
      <dgm:spPr/>
    </dgm:pt>
    <dgm:pt modelId="{73162E16-3C1C-46BB-B085-7A419CEE2693}" type="pres">
      <dgm:prSet presAssocID="{5A44ACE9-BBA1-4FF2-A6DB-A8D71B1A3F8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9978B01-D8C3-4CC4-8DA9-7E8E046ACF07}" type="presOf" srcId="{5A44ACE9-BBA1-4FF2-A6DB-A8D71B1A3F85}" destId="{73162E16-3C1C-46BB-B085-7A419CEE2693}" srcOrd="0" destOrd="0" presId="urn:microsoft.com/office/officeart/2005/8/layout/chevron1"/>
    <dgm:cxn modelId="{5803D009-1C70-46FA-A519-B0C4CE0CB893}" srcId="{73B83863-F40A-4FA7-A9B7-5DA8927EEF58}" destId="{0BF25216-4339-4419-8B5E-25BF8FF77268}" srcOrd="1" destOrd="0" parTransId="{320EFD92-0A69-4AE0-A54E-59B459ADBCD4}" sibTransId="{9869100F-726E-4280-B4BF-1048771397F2}"/>
    <dgm:cxn modelId="{3EFE0E2F-7E57-4B7A-AD31-96C7C574768B}" srcId="{73B83863-F40A-4FA7-A9B7-5DA8927EEF58}" destId="{5A44ACE9-BBA1-4FF2-A6DB-A8D71B1A3F85}" srcOrd="3" destOrd="0" parTransId="{02234FB2-2693-4A39-B7E3-76847E3E66A2}" sibTransId="{4EE5440B-E03C-4A92-ABD4-20A7B6296436}"/>
    <dgm:cxn modelId="{865BA039-ABD4-4E81-AB6F-AF7E48AB4872}" type="presOf" srcId="{070C0774-5FD7-4128-BFB8-327DD6CF0A57}" destId="{082F26BA-82C8-4976-B96E-252D8BA4D8A1}" srcOrd="0" destOrd="0" presId="urn:microsoft.com/office/officeart/2005/8/layout/chevron1"/>
    <dgm:cxn modelId="{E62B7263-1BB9-4980-85F1-E34EF30F45D2}" type="presOf" srcId="{73B83863-F40A-4FA7-A9B7-5DA8927EEF58}" destId="{CA2BB815-6D8D-4879-80A9-4CE68C6330D3}" srcOrd="0" destOrd="0" presId="urn:microsoft.com/office/officeart/2005/8/layout/chevron1"/>
    <dgm:cxn modelId="{9EC43445-6F97-4B5D-AA4C-DCC80FA89C7A}" type="presOf" srcId="{D24DD28F-05BF-4BFE-B721-7E8F03DADCBA}" destId="{0250E8D1-2012-44A2-AAB0-E634BB7772D0}" srcOrd="0" destOrd="0" presId="urn:microsoft.com/office/officeart/2005/8/layout/chevron1"/>
    <dgm:cxn modelId="{55877C52-0359-462C-84D1-EAC3B5FAECFD}" srcId="{73B83863-F40A-4FA7-A9B7-5DA8927EEF58}" destId="{D24DD28F-05BF-4BFE-B721-7E8F03DADCBA}" srcOrd="2" destOrd="0" parTransId="{2C5867A3-8E19-4FA3-8214-94D81F221527}" sibTransId="{3CE2AFBD-BBED-4E75-9091-C108C4570051}"/>
    <dgm:cxn modelId="{14F92D8B-944D-4879-B855-E92C5AE6F492}" srcId="{73B83863-F40A-4FA7-A9B7-5DA8927EEF58}" destId="{070C0774-5FD7-4128-BFB8-327DD6CF0A57}" srcOrd="0" destOrd="0" parTransId="{ACC4036C-EB5B-4F59-9205-9688A0F1FC5E}" sibTransId="{49CCE7AB-5FDD-4F9E-A589-E485B34C71AE}"/>
    <dgm:cxn modelId="{6993D0F6-E42A-4324-A77E-7B09B90B8E72}" type="presOf" srcId="{0BF25216-4339-4419-8B5E-25BF8FF77268}" destId="{3D3215C4-0152-48EB-B4B0-DAFCFE8423DB}" srcOrd="0" destOrd="0" presId="urn:microsoft.com/office/officeart/2005/8/layout/chevron1"/>
    <dgm:cxn modelId="{BA0D3825-1F59-4D3B-81EC-7B09A063E778}" type="presParOf" srcId="{CA2BB815-6D8D-4879-80A9-4CE68C6330D3}" destId="{082F26BA-82C8-4976-B96E-252D8BA4D8A1}" srcOrd="0" destOrd="0" presId="urn:microsoft.com/office/officeart/2005/8/layout/chevron1"/>
    <dgm:cxn modelId="{A46AC68B-59F7-45A8-A1A6-85CB679BD43B}" type="presParOf" srcId="{CA2BB815-6D8D-4879-80A9-4CE68C6330D3}" destId="{34573EBB-DA00-49E5-94D6-7985A10D2789}" srcOrd="1" destOrd="0" presId="urn:microsoft.com/office/officeart/2005/8/layout/chevron1"/>
    <dgm:cxn modelId="{367BDBF6-3462-4B07-A3BC-32A607C3B469}" type="presParOf" srcId="{CA2BB815-6D8D-4879-80A9-4CE68C6330D3}" destId="{3D3215C4-0152-48EB-B4B0-DAFCFE8423DB}" srcOrd="2" destOrd="0" presId="urn:microsoft.com/office/officeart/2005/8/layout/chevron1"/>
    <dgm:cxn modelId="{A3BC6A08-3CF0-4FE2-92E9-8E055712F9A2}" type="presParOf" srcId="{CA2BB815-6D8D-4879-80A9-4CE68C6330D3}" destId="{A2266777-5AC7-499A-A985-F2578A5F345F}" srcOrd="3" destOrd="0" presId="urn:microsoft.com/office/officeart/2005/8/layout/chevron1"/>
    <dgm:cxn modelId="{C01606B7-3B9A-44B1-98D2-6164AEF3E5E8}" type="presParOf" srcId="{CA2BB815-6D8D-4879-80A9-4CE68C6330D3}" destId="{0250E8D1-2012-44A2-AAB0-E634BB7772D0}" srcOrd="4" destOrd="0" presId="urn:microsoft.com/office/officeart/2005/8/layout/chevron1"/>
    <dgm:cxn modelId="{8E54945E-1895-4DB0-882C-480F0ADF2259}" type="presParOf" srcId="{CA2BB815-6D8D-4879-80A9-4CE68C6330D3}" destId="{82543B52-9119-48C5-A714-673B11DA6682}" srcOrd="5" destOrd="0" presId="urn:microsoft.com/office/officeart/2005/8/layout/chevron1"/>
    <dgm:cxn modelId="{D3DE9C61-0F91-480F-8974-BB28366C7BD3}" type="presParOf" srcId="{CA2BB815-6D8D-4879-80A9-4CE68C6330D3}" destId="{73162E16-3C1C-46BB-B085-7A419CEE269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F0C896-6816-473E-BDD2-A12316D53581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11C6BC6-3219-47A3-9C61-B72469830843}">
      <dgm:prSet phldrT="[文字]" custT="1"/>
      <dgm:spPr/>
      <dgm:t>
        <a:bodyPr/>
        <a:lstStyle/>
        <a:p>
          <a:r>
            <a: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台Ｘ港酒店</a:t>
          </a:r>
          <a:endParaRPr lang="en-US" altLang="zh-TW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0CD2EF0-3E43-4699-B77E-6B22AE4F1C14}" type="parTrans" cxnId="{2CA8148E-7305-49EA-B767-C2EBAC6086BA}">
      <dgm:prSet/>
      <dgm:spPr/>
      <dgm:t>
        <a:bodyPr/>
        <a:lstStyle/>
        <a:p>
          <a:endParaRPr lang="zh-TW" altLang="en-US" sz="3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2B5B1F9-4160-40CE-91AE-621ACB5EB021}" type="sibTrans" cxnId="{2CA8148E-7305-49EA-B767-C2EBAC6086BA}">
      <dgm:prSet/>
      <dgm:spPr/>
      <dgm:t>
        <a:bodyPr/>
        <a:lstStyle/>
        <a:p>
          <a:endParaRPr lang="zh-TW" altLang="en-US" sz="3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30ACE9D-6E16-407E-B3B3-15F50AB1C20B}">
      <dgm:prSet phldrT="[文字]" custT="1"/>
      <dgm:spPr/>
      <dgm:t>
        <a:bodyPr/>
        <a:lstStyle/>
        <a:p>
          <a:r>
            <a: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中Ｘ瓏Ｘ琳</a:t>
          </a:r>
        </a:p>
      </dgm:t>
    </dgm:pt>
    <dgm:pt modelId="{ADAA2ACB-815A-44B9-9CA9-1949FDB6E6F6}" type="parTrans" cxnId="{174676D3-526E-46E6-B0E6-6FC21F8491AD}">
      <dgm:prSet/>
      <dgm:spPr/>
      <dgm:t>
        <a:bodyPr/>
        <a:lstStyle/>
        <a:p>
          <a:endParaRPr lang="zh-TW" altLang="en-US" sz="3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890D8C-44AF-4FE6-90EB-6268D3347CC0}" type="sibTrans" cxnId="{174676D3-526E-46E6-B0E6-6FC21F8491AD}">
      <dgm:prSet/>
      <dgm:spPr/>
      <dgm:t>
        <a:bodyPr/>
        <a:lstStyle/>
        <a:p>
          <a:endParaRPr lang="zh-TW" altLang="en-US" sz="3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2AEC58A-D33C-49EA-AAF9-B5D546290007}">
      <dgm:prSet phldrT="[文字]" custT="1"/>
      <dgm:spPr/>
      <dgm:t>
        <a:bodyPr/>
        <a:lstStyle/>
        <a:p>
          <a:r>
            <a: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東Ｘ湯宿</a:t>
          </a:r>
        </a:p>
      </dgm:t>
    </dgm:pt>
    <dgm:pt modelId="{E735E59B-0321-49D3-A015-C4E66DF098D7}" type="parTrans" cxnId="{E5FC4B75-C1C4-491C-ACE8-976996B90364}">
      <dgm:prSet/>
      <dgm:spPr/>
      <dgm:t>
        <a:bodyPr/>
        <a:lstStyle/>
        <a:p>
          <a:endParaRPr lang="zh-TW" altLang="en-US" sz="3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4EC9AD-16C5-4A16-A33C-088B5BB1A1FF}" type="sibTrans" cxnId="{E5FC4B75-C1C4-491C-ACE8-976996B90364}">
      <dgm:prSet/>
      <dgm:spPr/>
      <dgm:t>
        <a:bodyPr/>
        <a:lstStyle/>
        <a:p>
          <a:endParaRPr lang="zh-TW" altLang="en-US" sz="3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6D6F580-0D1F-4FFD-B481-66F3B16EAAAD}">
      <dgm:prSet phldrT="[文字]" custT="1"/>
      <dgm:spPr/>
      <dgm:t>
        <a:bodyPr/>
        <a:lstStyle/>
        <a:p>
          <a:r>
            <a: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蘇澳瓏Ｘ琳</a:t>
          </a:r>
        </a:p>
      </dgm:t>
    </dgm:pt>
    <dgm:pt modelId="{EB8EE8AB-5E1E-442C-BAA1-C45375147307}" type="parTrans" cxnId="{40C815CB-25BD-4823-B63D-94B0B7553DF7}">
      <dgm:prSet/>
      <dgm:spPr/>
      <dgm:t>
        <a:bodyPr/>
        <a:lstStyle/>
        <a:p>
          <a:endParaRPr lang="zh-TW" altLang="en-US" sz="3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665E13E-716E-4046-A1F1-5B4145021809}" type="sibTrans" cxnId="{40C815CB-25BD-4823-B63D-94B0B7553DF7}">
      <dgm:prSet/>
      <dgm:spPr/>
      <dgm:t>
        <a:bodyPr/>
        <a:lstStyle/>
        <a:p>
          <a:endParaRPr lang="zh-TW" altLang="en-US" sz="3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FE8076-B3EB-4E1E-B59A-EBAA37288F72}">
      <dgm:prSet phldrT="[文字]" custT="1"/>
      <dgm:spPr/>
      <dgm:t>
        <a:bodyPr/>
        <a:lstStyle/>
        <a:p>
          <a:r>
            <a: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野Ｘ薆Ｘ酒店</a:t>
          </a:r>
        </a:p>
      </dgm:t>
    </dgm:pt>
    <dgm:pt modelId="{EE846EE4-5A7C-4B8B-85ED-AC95AD3BEC37}" type="parTrans" cxnId="{5B773750-E320-45A8-AFDD-F0220111E126}">
      <dgm:prSet/>
      <dgm:spPr/>
      <dgm:t>
        <a:bodyPr/>
        <a:lstStyle/>
        <a:p>
          <a:endParaRPr lang="zh-TW" altLang="en-US" sz="3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796F288-A558-42AF-BEBB-C30C7D9F3621}" type="sibTrans" cxnId="{5B773750-E320-45A8-AFDD-F0220111E126}">
      <dgm:prSet/>
      <dgm:spPr/>
      <dgm:t>
        <a:bodyPr/>
        <a:lstStyle/>
        <a:p>
          <a:endParaRPr lang="zh-TW" altLang="en-US" sz="3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0B96E3E-006C-4C43-BAF3-D55AFAB72975}" type="pres">
      <dgm:prSet presAssocID="{61F0C896-6816-473E-BDD2-A12316D53581}" presName="Name0" presStyleCnt="0">
        <dgm:presLayoutVars>
          <dgm:chMax val="7"/>
          <dgm:chPref val="7"/>
          <dgm:dir/>
        </dgm:presLayoutVars>
      </dgm:prSet>
      <dgm:spPr/>
    </dgm:pt>
    <dgm:pt modelId="{81F286DE-7A97-4042-A135-705BAFD8A766}" type="pres">
      <dgm:prSet presAssocID="{61F0C896-6816-473E-BDD2-A12316D53581}" presName="Name1" presStyleCnt="0"/>
      <dgm:spPr/>
    </dgm:pt>
    <dgm:pt modelId="{14DC0EE3-3BB3-4845-9649-6B9294C6D278}" type="pres">
      <dgm:prSet presAssocID="{61F0C896-6816-473E-BDD2-A12316D53581}" presName="cycle" presStyleCnt="0"/>
      <dgm:spPr/>
    </dgm:pt>
    <dgm:pt modelId="{5FBD66BB-DEA0-4AA6-AE2B-6FB6AE1C81F7}" type="pres">
      <dgm:prSet presAssocID="{61F0C896-6816-473E-BDD2-A12316D53581}" presName="srcNode" presStyleLbl="node1" presStyleIdx="0" presStyleCnt="5"/>
      <dgm:spPr/>
    </dgm:pt>
    <dgm:pt modelId="{E1F7EB2C-6590-4FB7-B2B2-C9F1E66AD37E}" type="pres">
      <dgm:prSet presAssocID="{61F0C896-6816-473E-BDD2-A12316D53581}" presName="conn" presStyleLbl="parChTrans1D2" presStyleIdx="0" presStyleCnt="1"/>
      <dgm:spPr/>
    </dgm:pt>
    <dgm:pt modelId="{5A5E2D84-AF20-49F3-90AD-D8427F21338D}" type="pres">
      <dgm:prSet presAssocID="{61F0C896-6816-473E-BDD2-A12316D53581}" presName="extraNode" presStyleLbl="node1" presStyleIdx="0" presStyleCnt="5"/>
      <dgm:spPr/>
    </dgm:pt>
    <dgm:pt modelId="{D55F4AF6-C70B-48D1-A732-A3A13611EF94}" type="pres">
      <dgm:prSet presAssocID="{61F0C896-6816-473E-BDD2-A12316D53581}" presName="dstNode" presStyleLbl="node1" presStyleIdx="0" presStyleCnt="5"/>
      <dgm:spPr/>
    </dgm:pt>
    <dgm:pt modelId="{F88E0D06-13D9-47EB-9941-785A488DB3D4}" type="pres">
      <dgm:prSet presAssocID="{B11C6BC6-3219-47A3-9C61-B72469830843}" presName="text_1" presStyleLbl="node1" presStyleIdx="0" presStyleCnt="5">
        <dgm:presLayoutVars>
          <dgm:bulletEnabled val="1"/>
        </dgm:presLayoutVars>
      </dgm:prSet>
      <dgm:spPr/>
    </dgm:pt>
    <dgm:pt modelId="{2BE22587-65AB-4FEA-9B5C-FDE0CD6E1CA9}" type="pres">
      <dgm:prSet presAssocID="{B11C6BC6-3219-47A3-9C61-B72469830843}" presName="accent_1" presStyleCnt="0"/>
      <dgm:spPr/>
    </dgm:pt>
    <dgm:pt modelId="{F2032DDD-381B-4AD4-97DB-7133F0FEF731}" type="pres">
      <dgm:prSet presAssocID="{B11C6BC6-3219-47A3-9C61-B72469830843}" presName="accentRepeatNode" presStyleLbl="solidFgAcc1" presStyleIdx="0" presStyleCnt="5"/>
      <dgm:spPr/>
    </dgm:pt>
    <dgm:pt modelId="{AE229D44-FE6D-48E9-A1C4-C4348D7ACF68}" type="pres">
      <dgm:prSet presAssocID="{B30ACE9D-6E16-407E-B3B3-15F50AB1C20B}" presName="text_2" presStyleLbl="node1" presStyleIdx="1" presStyleCnt="5">
        <dgm:presLayoutVars>
          <dgm:bulletEnabled val="1"/>
        </dgm:presLayoutVars>
      </dgm:prSet>
      <dgm:spPr/>
    </dgm:pt>
    <dgm:pt modelId="{7BA01843-D817-4B58-81ED-A23F871B87D1}" type="pres">
      <dgm:prSet presAssocID="{B30ACE9D-6E16-407E-B3B3-15F50AB1C20B}" presName="accent_2" presStyleCnt="0"/>
      <dgm:spPr/>
    </dgm:pt>
    <dgm:pt modelId="{A441FB47-F8E2-4580-B1F2-D0F7BC0D6D3B}" type="pres">
      <dgm:prSet presAssocID="{B30ACE9D-6E16-407E-B3B3-15F50AB1C20B}" presName="accentRepeatNode" presStyleLbl="solidFgAcc1" presStyleIdx="1" presStyleCnt="5"/>
      <dgm:spPr/>
    </dgm:pt>
    <dgm:pt modelId="{5D485A78-AE49-458C-8E52-D127BD20ABEF}" type="pres">
      <dgm:prSet presAssocID="{06D6F580-0D1F-4FFD-B481-66F3B16EAAAD}" presName="text_3" presStyleLbl="node1" presStyleIdx="2" presStyleCnt="5">
        <dgm:presLayoutVars>
          <dgm:bulletEnabled val="1"/>
        </dgm:presLayoutVars>
      </dgm:prSet>
      <dgm:spPr/>
    </dgm:pt>
    <dgm:pt modelId="{EE203295-6628-4E4B-9A18-E7D91899232D}" type="pres">
      <dgm:prSet presAssocID="{06D6F580-0D1F-4FFD-B481-66F3B16EAAAD}" presName="accent_3" presStyleCnt="0"/>
      <dgm:spPr/>
    </dgm:pt>
    <dgm:pt modelId="{B3E74C52-A425-48C6-B12A-849FCF303BE7}" type="pres">
      <dgm:prSet presAssocID="{06D6F580-0D1F-4FFD-B481-66F3B16EAAAD}" presName="accentRepeatNode" presStyleLbl="solidFgAcc1" presStyleIdx="2" presStyleCnt="5"/>
      <dgm:spPr/>
    </dgm:pt>
    <dgm:pt modelId="{B0E31456-BC22-4625-B13E-5573B0A6E799}" type="pres">
      <dgm:prSet presAssocID="{23FE8076-B3EB-4E1E-B59A-EBAA37288F72}" presName="text_4" presStyleLbl="node1" presStyleIdx="3" presStyleCnt="5">
        <dgm:presLayoutVars>
          <dgm:bulletEnabled val="1"/>
        </dgm:presLayoutVars>
      </dgm:prSet>
      <dgm:spPr/>
    </dgm:pt>
    <dgm:pt modelId="{85E3A997-8585-4CC8-A318-438499EB8968}" type="pres">
      <dgm:prSet presAssocID="{23FE8076-B3EB-4E1E-B59A-EBAA37288F72}" presName="accent_4" presStyleCnt="0"/>
      <dgm:spPr/>
    </dgm:pt>
    <dgm:pt modelId="{AE5910DC-E046-4BAA-B64E-BE83E48EA9C7}" type="pres">
      <dgm:prSet presAssocID="{23FE8076-B3EB-4E1E-B59A-EBAA37288F72}" presName="accentRepeatNode" presStyleLbl="solidFgAcc1" presStyleIdx="3" presStyleCnt="5"/>
      <dgm:spPr/>
    </dgm:pt>
    <dgm:pt modelId="{D9893F4E-E646-4F0F-9802-A851845F1B11}" type="pres">
      <dgm:prSet presAssocID="{32AEC58A-D33C-49EA-AAF9-B5D546290007}" presName="text_5" presStyleLbl="node1" presStyleIdx="4" presStyleCnt="5">
        <dgm:presLayoutVars>
          <dgm:bulletEnabled val="1"/>
        </dgm:presLayoutVars>
      </dgm:prSet>
      <dgm:spPr/>
    </dgm:pt>
    <dgm:pt modelId="{45022D6A-B3AB-49A1-A9C9-C5B3B3F33DDA}" type="pres">
      <dgm:prSet presAssocID="{32AEC58A-D33C-49EA-AAF9-B5D546290007}" presName="accent_5" presStyleCnt="0"/>
      <dgm:spPr/>
    </dgm:pt>
    <dgm:pt modelId="{1B14CB5E-4734-4873-836B-67B0FCA320AE}" type="pres">
      <dgm:prSet presAssocID="{32AEC58A-D33C-49EA-AAF9-B5D546290007}" presName="accentRepeatNode" presStyleLbl="solidFgAcc1" presStyleIdx="4" presStyleCnt="5"/>
      <dgm:spPr/>
    </dgm:pt>
  </dgm:ptLst>
  <dgm:cxnLst>
    <dgm:cxn modelId="{036B9231-F6DC-4D39-B9AD-061C32290955}" type="presOf" srcId="{61F0C896-6816-473E-BDD2-A12316D53581}" destId="{90B96E3E-006C-4C43-BAF3-D55AFAB72975}" srcOrd="0" destOrd="0" presId="urn:microsoft.com/office/officeart/2008/layout/VerticalCurvedList"/>
    <dgm:cxn modelId="{53CDE35D-8FF7-4213-8F0A-C80C288FEE11}" type="presOf" srcId="{32AEC58A-D33C-49EA-AAF9-B5D546290007}" destId="{D9893F4E-E646-4F0F-9802-A851845F1B11}" srcOrd="0" destOrd="0" presId="urn:microsoft.com/office/officeart/2008/layout/VerticalCurvedList"/>
    <dgm:cxn modelId="{5B773750-E320-45A8-AFDD-F0220111E126}" srcId="{61F0C896-6816-473E-BDD2-A12316D53581}" destId="{23FE8076-B3EB-4E1E-B59A-EBAA37288F72}" srcOrd="3" destOrd="0" parTransId="{EE846EE4-5A7C-4B8B-85ED-AC95AD3BEC37}" sibTransId="{6796F288-A558-42AF-BEBB-C30C7D9F3621}"/>
    <dgm:cxn modelId="{E5FC4B75-C1C4-491C-ACE8-976996B90364}" srcId="{61F0C896-6816-473E-BDD2-A12316D53581}" destId="{32AEC58A-D33C-49EA-AAF9-B5D546290007}" srcOrd="4" destOrd="0" parTransId="{E735E59B-0321-49D3-A015-C4E66DF098D7}" sibTransId="{614EC9AD-16C5-4A16-A33C-088B5BB1A1FF}"/>
    <dgm:cxn modelId="{B5B88857-BC68-439E-8924-E70F741C6509}" type="presOf" srcId="{06D6F580-0D1F-4FFD-B481-66F3B16EAAAD}" destId="{5D485A78-AE49-458C-8E52-D127BD20ABEF}" srcOrd="0" destOrd="0" presId="urn:microsoft.com/office/officeart/2008/layout/VerticalCurvedList"/>
    <dgm:cxn modelId="{2CA8148E-7305-49EA-B767-C2EBAC6086BA}" srcId="{61F0C896-6816-473E-BDD2-A12316D53581}" destId="{B11C6BC6-3219-47A3-9C61-B72469830843}" srcOrd="0" destOrd="0" parTransId="{90CD2EF0-3E43-4699-B77E-6B22AE4F1C14}" sibTransId="{F2B5B1F9-4160-40CE-91AE-621ACB5EB021}"/>
    <dgm:cxn modelId="{C7B509A4-6B8B-44D8-B010-518AD514F5CE}" type="presOf" srcId="{F2B5B1F9-4160-40CE-91AE-621ACB5EB021}" destId="{E1F7EB2C-6590-4FB7-B2B2-C9F1E66AD37E}" srcOrd="0" destOrd="0" presId="urn:microsoft.com/office/officeart/2008/layout/VerticalCurvedList"/>
    <dgm:cxn modelId="{087166AD-1A96-49CD-9DE7-4FD4BC3C5AA1}" type="presOf" srcId="{B30ACE9D-6E16-407E-B3B3-15F50AB1C20B}" destId="{AE229D44-FE6D-48E9-A1C4-C4348D7ACF68}" srcOrd="0" destOrd="0" presId="urn:microsoft.com/office/officeart/2008/layout/VerticalCurvedList"/>
    <dgm:cxn modelId="{40C815CB-25BD-4823-B63D-94B0B7553DF7}" srcId="{61F0C896-6816-473E-BDD2-A12316D53581}" destId="{06D6F580-0D1F-4FFD-B481-66F3B16EAAAD}" srcOrd="2" destOrd="0" parTransId="{EB8EE8AB-5E1E-442C-BAA1-C45375147307}" sibTransId="{0665E13E-716E-4046-A1F1-5B4145021809}"/>
    <dgm:cxn modelId="{174676D3-526E-46E6-B0E6-6FC21F8491AD}" srcId="{61F0C896-6816-473E-BDD2-A12316D53581}" destId="{B30ACE9D-6E16-407E-B3B3-15F50AB1C20B}" srcOrd="1" destOrd="0" parTransId="{ADAA2ACB-815A-44B9-9CA9-1949FDB6E6F6}" sibTransId="{BE890D8C-44AF-4FE6-90EB-6268D3347CC0}"/>
    <dgm:cxn modelId="{320763E7-B991-4E15-B41A-A45CCB93B265}" type="presOf" srcId="{B11C6BC6-3219-47A3-9C61-B72469830843}" destId="{F88E0D06-13D9-47EB-9941-785A488DB3D4}" srcOrd="0" destOrd="0" presId="urn:microsoft.com/office/officeart/2008/layout/VerticalCurvedList"/>
    <dgm:cxn modelId="{07EC3DF9-1858-4F68-852E-0184D6DA2D47}" type="presOf" srcId="{23FE8076-B3EB-4E1E-B59A-EBAA37288F72}" destId="{B0E31456-BC22-4625-B13E-5573B0A6E799}" srcOrd="0" destOrd="0" presId="urn:microsoft.com/office/officeart/2008/layout/VerticalCurvedList"/>
    <dgm:cxn modelId="{9F1A438F-FC28-4BF5-90D9-EAB3FAB8E2EA}" type="presParOf" srcId="{90B96E3E-006C-4C43-BAF3-D55AFAB72975}" destId="{81F286DE-7A97-4042-A135-705BAFD8A766}" srcOrd="0" destOrd="0" presId="urn:microsoft.com/office/officeart/2008/layout/VerticalCurvedList"/>
    <dgm:cxn modelId="{A3A6CB10-C49B-4CF4-B868-C899EA322711}" type="presParOf" srcId="{81F286DE-7A97-4042-A135-705BAFD8A766}" destId="{14DC0EE3-3BB3-4845-9649-6B9294C6D278}" srcOrd="0" destOrd="0" presId="urn:microsoft.com/office/officeart/2008/layout/VerticalCurvedList"/>
    <dgm:cxn modelId="{C649BABB-3FBD-49DD-872D-CA9ED3B58960}" type="presParOf" srcId="{14DC0EE3-3BB3-4845-9649-6B9294C6D278}" destId="{5FBD66BB-DEA0-4AA6-AE2B-6FB6AE1C81F7}" srcOrd="0" destOrd="0" presId="urn:microsoft.com/office/officeart/2008/layout/VerticalCurvedList"/>
    <dgm:cxn modelId="{FE5587DE-CF8C-4E46-BB6E-9F23F8264123}" type="presParOf" srcId="{14DC0EE3-3BB3-4845-9649-6B9294C6D278}" destId="{E1F7EB2C-6590-4FB7-B2B2-C9F1E66AD37E}" srcOrd="1" destOrd="0" presId="urn:microsoft.com/office/officeart/2008/layout/VerticalCurvedList"/>
    <dgm:cxn modelId="{481155A7-FF73-47EE-827F-ACACE8F8140F}" type="presParOf" srcId="{14DC0EE3-3BB3-4845-9649-6B9294C6D278}" destId="{5A5E2D84-AF20-49F3-90AD-D8427F21338D}" srcOrd="2" destOrd="0" presId="urn:microsoft.com/office/officeart/2008/layout/VerticalCurvedList"/>
    <dgm:cxn modelId="{EB0F2528-56B8-4B70-A0A2-EA5B8D86A541}" type="presParOf" srcId="{14DC0EE3-3BB3-4845-9649-6B9294C6D278}" destId="{D55F4AF6-C70B-48D1-A732-A3A13611EF94}" srcOrd="3" destOrd="0" presId="urn:microsoft.com/office/officeart/2008/layout/VerticalCurvedList"/>
    <dgm:cxn modelId="{7ED1E7F8-68F9-4A16-827F-1C2ABF6836A4}" type="presParOf" srcId="{81F286DE-7A97-4042-A135-705BAFD8A766}" destId="{F88E0D06-13D9-47EB-9941-785A488DB3D4}" srcOrd="1" destOrd="0" presId="urn:microsoft.com/office/officeart/2008/layout/VerticalCurvedList"/>
    <dgm:cxn modelId="{266CA758-522A-4259-9CCC-7DC6AF6DC15F}" type="presParOf" srcId="{81F286DE-7A97-4042-A135-705BAFD8A766}" destId="{2BE22587-65AB-4FEA-9B5C-FDE0CD6E1CA9}" srcOrd="2" destOrd="0" presId="urn:microsoft.com/office/officeart/2008/layout/VerticalCurvedList"/>
    <dgm:cxn modelId="{34DD7028-C2D2-4761-B516-2D17F5D721B2}" type="presParOf" srcId="{2BE22587-65AB-4FEA-9B5C-FDE0CD6E1CA9}" destId="{F2032DDD-381B-4AD4-97DB-7133F0FEF731}" srcOrd="0" destOrd="0" presId="urn:microsoft.com/office/officeart/2008/layout/VerticalCurvedList"/>
    <dgm:cxn modelId="{E661A8BD-7F6B-40BB-B9BC-8734D11CA977}" type="presParOf" srcId="{81F286DE-7A97-4042-A135-705BAFD8A766}" destId="{AE229D44-FE6D-48E9-A1C4-C4348D7ACF68}" srcOrd="3" destOrd="0" presId="urn:microsoft.com/office/officeart/2008/layout/VerticalCurvedList"/>
    <dgm:cxn modelId="{73FE40B0-6674-4762-AD13-1167BAD3694E}" type="presParOf" srcId="{81F286DE-7A97-4042-A135-705BAFD8A766}" destId="{7BA01843-D817-4B58-81ED-A23F871B87D1}" srcOrd="4" destOrd="0" presId="urn:microsoft.com/office/officeart/2008/layout/VerticalCurvedList"/>
    <dgm:cxn modelId="{10B568A9-2CB4-43E8-864B-743BC82DC9AC}" type="presParOf" srcId="{7BA01843-D817-4B58-81ED-A23F871B87D1}" destId="{A441FB47-F8E2-4580-B1F2-D0F7BC0D6D3B}" srcOrd="0" destOrd="0" presId="urn:microsoft.com/office/officeart/2008/layout/VerticalCurvedList"/>
    <dgm:cxn modelId="{1EA7B5AE-D8DD-46C0-B41E-AF8D50AE3319}" type="presParOf" srcId="{81F286DE-7A97-4042-A135-705BAFD8A766}" destId="{5D485A78-AE49-458C-8E52-D127BD20ABEF}" srcOrd="5" destOrd="0" presId="urn:microsoft.com/office/officeart/2008/layout/VerticalCurvedList"/>
    <dgm:cxn modelId="{3B73BB22-661B-46C5-BC95-AA451AFFD89C}" type="presParOf" srcId="{81F286DE-7A97-4042-A135-705BAFD8A766}" destId="{EE203295-6628-4E4B-9A18-E7D91899232D}" srcOrd="6" destOrd="0" presId="urn:microsoft.com/office/officeart/2008/layout/VerticalCurvedList"/>
    <dgm:cxn modelId="{7BD19830-9866-4867-B1EE-778052F0E808}" type="presParOf" srcId="{EE203295-6628-4E4B-9A18-E7D91899232D}" destId="{B3E74C52-A425-48C6-B12A-849FCF303BE7}" srcOrd="0" destOrd="0" presId="urn:microsoft.com/office/officeart/2008/layout/VerticalCurvedList"/>
    <dgm:cxn modelId="{A0879FCF-5F9B-4204-85A7-93CB75F875C2}" type="presParOf" srcId="{81F286DE-7A97-4042-A135-705BAFD8A766}" destId="{B0E31456-BC22-4625-B13E-5573B0A6E799}" srcOrd="7" destOrd="0" presId="urn:microsoft.com/office/officeart/2008/layout/VerticalCurvedList"/>
    <dgm:cxn modelId="{F72BE780-D02D-4B08-BBE1-B1E17F26CEE7}" type="presParOf" srcId="{81F286DE-7A97-4042-A135-705BAFD8A766}" destId="{85E3A997-8585-4CC8-A318-438499EB8968}" srcOrd="8" destOrd="0" presId="urn:microsoft.com/office/officeart/2008/layout/VerticalCurvedList"/>
    <dgm:cxn modelId="{3DB55E48-92D5-481D-B1C1-195BC16839E2}" type="presParOf" srcId="{85E3A997-8585-4CC8-A318-438499EB8968}" destId="{AE5910DC-E046-4BAA-B64E-BE83E48EA9C7}" srcOrd="0" destOrd="0" presId="urn:microsoft.com/office/officeart/2008/layout/VerticalCurvedList"/>
    <dgm:cxn modelId="{4E10E706-D02D-44C6-8AE4-6A9410D85CB1}" type="presParOf" srcId="{81F286DE-7A97-4042-A135-705BAFD8A766}" destId="{D9893F4E-E646-4F0F-9802-A851845F1B11}" srcOrd="9" destOrd="0" presId="urn:microsoft.com/office/officeart/2008/layout/VerticalCurvedList"/>
    <dgm:cxn modelId="{350B00D3-BB09-4B85-A554-4BC48538296D}" type="presParOf" srcId="{81F286DE-7A97-4042-A135-705BAFD8A766}" destId="{45022D6A-B3AB-49A1-A9C9-C5B3B3F33DDA}" srcOrd="10" destOrd="0" presId="urn:microsoft.com/office/officeart/2008/layout/VerticalCurvedList"/>
    <dgm:cxn modelId="{CD66B83F-7C12-45FE-8D54-D883E3CB7E1E}" type="presParOf" srcId="{45022D6A-B3AB-49A1-A9C9-C5B3B3F33DDA}" destId="{1B14CB5E-4734-4873-836B-67B0FCA320A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2F26BA-82C8-4976-B96E-252D8BA4D8A1}">
      <dsp:nvSpPr>
        <dsp:cNvPr id="0" name=""/>
        <dsp:cNvSpPr/>
      </dsp:nvSpPr>
      <dsp:spPr>
        <a:xfrm>
          <a:off x="4846" y="671456"/>
          <a:ext cx="2821054" cy="112842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電價管理</a:t>
          </a:r>
        </a:p>
      </dsp:txBody>
      <dsp:txXfrm>
        <a:off x="569057" y="671456"/>
        <a:ext cx="1692633" cy="1128421"/>
      </dsp:txXfrm>
    </dsp:sp>
    <dsp:sp modelId="{3D3215C4-0152-48EB-B4B0-DAFCFE8423DB}">
      <dsp:nvSpPr>
        <dsp:cNvPr id="0" name=""/>
        <dsp:cNvSpPr/>
      </dsp:nvSpPr>
      <dsp:spPr>
        <a:xfrm>
          <a:off x="2543795" y="671456"/>
          <a:ext cx="2821054" cy="112842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智慧節能</a:t>
          </a:r>
        </a:p>
      </dsp:txBody>
      <dsp:txXfrm>
        <a:off x="3108006" y="671456"/>
        <a:ext cx="1692633" cy="1128421"/>
      </dsp:txXfrm>
    </dsp:sp>
    <dsp:sp modelId="{0250E8D1-2012-44A2-AAB0-E634BB7772D0}">
      <dsp:nvSpPr>
        <dsp:cNvPr id="0" name=""/>
        <dsp:cNvSpPr/>
      </dsp:nvSpPr>
      <dsp:spPr>
        <a:xfrm>
          <a:off x="5082744" y="671456"/>
          <a:ext cx="2821054" cy="112842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電價管理</a:t>
          </a:r>
          <a:r>
            <a:rPr lang="en-US" altLang="zh-TW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PLUS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646955" y="671456"/>
        <a:ext cx="1692633" cy="1128421"/>
      </dsp:txXfrm>
    </dsp:sp>
    <dsp:sp modelId="{73162E16-3C1C-46BB-B085-7A419CEE2693}">
      <dsp:nvSpPr>
        <dsp:cNvPr id="0" name=""/>
        <dsp:cNvSpPr/>
      </dsp:nvSpPr>
      <dsp:spPr>
        <a:xfrm>
          <a:off x="7621693" y="671456"/>
          <a:ext cx="2821054" cy="112842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綠電購買</a:t>
          </a:r>
        </a:p>
      </dsp:txBody>
      <dsp:txXfrm>
        <a:off x="8185904" y="671456"/>
        <a:ext cx="1692633" cy="1128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7EB2C-6590-4FB7-B2B2-C9F1E66AD37E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E0D06-13D9-47EB-9941-785A488DB3D4}">
      <dsp:nvSpPr>
        <dsp:cNvPr id="0" name=""/>
        <dsp:cNvSpPr/>
      </dsp:nvSpPr>
      <dsp:spPr>
        <a:xfrm>
          <a:off x="509717" y="338558"/>
          <a:ext cx="5925933" cy="6775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台Ｘ港酒店</a:t>
          </a:r>
          <a:endParaRPr lang="en-US" altLang="zh-TW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09717" y="338558"/>
        <a:ext cx="5925933" cy="677550"/>
      </dsp:txXfrm>
    </dsp:sp>
    <dsp:sp modelId="{F2032DDD-381B-4AD4-97DB-7133F0FEF731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29D44-FE6D-48E9-A1C4-C4348D7ACF68}">
      <dsp:nvSpPr>
        <dsp:cNvPr id="0" name=""/>
        <dsp:cNvSpPr/>
      </dsp:nvSpPr>
      <dsp:spPr>
        <a:xfrm>
          <a:off x="995230" y="1354558"/>
          <a:ext cx="5440420" cy="6775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中Ｘ瓏Ｘ琳</a:t>
          </a:r>
        </a:p>
      </dsp:txBody>
      <dsp:txXfrm>
        <a:off x="995230" y="1354558"/>
        <a:ext cx="5440420" cy="677550"/>
      </dsp:txXfrm>
    </dsp:sp>
    <dsp:sp modelId="{A441FB47-F8E2-4580-B1F2-D0F7BC0D6D3B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485A78-AE49-458C-8E52-D127BD20ABEF}">
      <dsp:nvSpPr>
        <dsp:cNvPr id="0" name=""/>
        <dsp:cNvSpPr/>
      </dsp:nvSpPr>
      <dsp:spPr>
        <a:xfrm>
          <a:off x="1144243" y="2370558"/>
          <a:ext cx="5291407" cy="6775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蘇澳瓏Ｘ琳</a:t>
          </a:r>
        </a:p>
      </dsp:txBody>
      <dsp:txXfrm>
        <a:off x="1144243" y="2370558"/>
        <a:ext cx="5291407" cy="677550"/>
      </dsp:txXfrm>
    </dsp:sp>
    <dsp:sp modelId="{B3E74C52-A425-48C6-B12A-849FCF303BE7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31456-BC22-4625-B13E-5573B0A6E799}">
      <dsp:nvSpPr>
        <dsp:cNvPr id="0" name=""/>
        <dsp:cNvSpPr/>
      </dsp:nvSpPr>
      <dsp:spPr>
        <a:xfrm>
          <a:off x="995230" y="3386558"/>
          <a:ext cx="5440420" cy="6775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野Ｘ薆Ｘ酒店</a:t>
          </a:r>
        </a:p>
      </dsp:txBody>
      <dsp:txXfrm>
        <a:off x="995230" y="3386558"/>
        <a:ext cx="5440420" cy="677550"/>
      </dsp:txXfrm>
    </dsp:sp>
    <dsp:sp modelId="{AE5910DC-E046-4BAA-B64E-BE83E48EA9C7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893F4E-E646-4F0F-9802-A851845F1B11}">
      <dsp:nvSpPr>
        <dsp:cNvPr id="0" name=""/>
        <dsp:cNvSpPr/>
      </dsp:nvSpPr>
      <dsp:spPr>
        <a:xfrm>
          <a:off x="509717" y="4402558"/>
          <a:ext cx="5925933" cy="67755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東Ｘ湯宿</a:t>
          </a:r>
        </a:p>
      </dsp:txBody>
      <dsp:txXfrm>
        <a:off x="509717" y="4402558"/>
        <a:ext cx="5925933" cy="677550"/>
      </dsp:txXfrm>
    </dsp:sp>
    <dsp:sp modelId="{1B14CB5E-4734-4873-836B-67B0FCA320AE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DC08F-D53B-444E-8E76-6EB07520CCB7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1F761-B1EC-4618-BABB-76DF797B68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050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這一張是我們一個客人。在經過我們管理之後。</a:t>
            </a:r>
            <a:endParaRPr lang="en-US" altLang="zh-TW" dirty="0"/>
          </a:p>
          <a:p>
            <a:r>
              <a:rPr lang="zh-TW" altLang="en-US" dirty="0"/>
              <a:t>契約容量的調整。從</a:t>
            </a:r>
            <a:r>
              <a:rPr lang="en-US" altLang="zh-TW" dirty="0"/>
              <a:t>320</a:t>
            </a:r>
            <a:r>
              <a:rPr lang="zh-TW" altLang="en-US" dirty="0"/>
              <a:t>降到</a:t>
            </a:r>
            <a:r>
              <a:rPr lang="en-US" altLang="zh-TW" dirty="0"/>
              <a:t>132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我們可以看到契約容量。會越來越貼近實際的需量</a:t>
            </a:r>
            <a:endParaRPr lang="en-US" altLang="zh-TW" dirty="0"/>
          </a:p>
          <a:p>
            <a:r>
              <a:rPr lang="zh-TW" altLang="en-US" dirty="0"/>
              <a:t>這樣是會讓電價趨於最便宜。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55176-4254-42B6-8EE5-AD5CF9D1D3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77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這張圖。是電費以及度數的走勢圖。</a:t>
            </a:r>
            <a:endParaRPr lang="en-US" altLang="zh-TW" dirty="0"/>
          </a:p>
          <a:p>
            <a:r>
              <a:rPr lang="zh-TW" altLang="en-US" dirty="0"/>
              <a:t>在經過我們每分鐘每分鐘的控制之下。</a:t>
            </a:r>
            <a:endParaRPr lang="en-US" altLang="zh-TW" dirty="0"/>
          </a:p>
          <a:p>
            <a:r>
              <a:rPr lang="zh-TW" altLang="en-US" dirty="0"/>
              <a:t>度數從</a:t>
            </a:r>
            <a:r>
              <a:rPr lang="en-US" altLang="zh-TW" dirty="0"/>
              <a:t>12</a:t>
            </a:r>
            <a:r>
              <a:rPr lang="zh-TW" altLang="en-US" dirty="0"/>
              <a:t>萬多一路降到</a:t>
            </a:r>
            <a:r>
              <a:rPr lang="en-US" altLang="zh-TW" dirty="0"/>
              <a:t>6</a:t>
            </a:r>
            <a:r>
              <a:rPr lang="zh-TW" altLang="en-US" dirty="0"/>
              <a:t>萬以下。整整節省</a:t>
            </a:r>
            <a:r>
              <a:rPr lang="en-US" altLang="zh-TW" dirty="0"/>
              <a:t>50%</a:t>
            </a:r>
            <a:r>
              <a:rPr lang="zh-TW" altLang="en-US" dirty="0"/>
              <a:t>以上。</a:t>
            </a:r>
            <a:endParaRPr lang="en-US" altLang="zh-TW" dirty="0"/>
          </a:p>
          <a:p>
            <a:r>
              <a:rPr lang="zh-TW" altLang="en-US" dirty="0"/>
              <a:t>在一些比較老的場域。我們都有信心做到將近</a:t>
            </a:r>
            <a:r>
              <a:rPr lang="en-US" altLang="zh-TW" dirty="0"/>
              <a:t>50%</a:t>
            </a:r>
            <a:r>
              <a:rPr lang="zh-TW" altLang="en-US" dirty="0"/>
              <a:t>的節省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55176-4254-42B6-8EE5-AD5CF9D1D3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99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55176-4254-42B6-8EE5-AD5CF9D1D3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1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55176-4254-42B6-8EE5-AD5CF9D1D3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16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7F1E-C667-47C2-A1DB-EF5FA2CF6E35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97D4-0EB3-46B3-9447-42D870F7B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397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7F1E-C667-47C2-A1DB-EF5FA2CF6E35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97D4-0EB3-46B3-9447-42D870F7B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223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7F1E-C667-47C2-A1DB-EF5FA2CF6E35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97D4-0EB3-46B3-9447-42D870F7B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082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C94113-945D-7592-CEFC-C0629FC14152}"/>
              </a:ext>
            </a:extLst>
          </p:cNvPr>
          <p:cNvSpPr/>
          <p:nvPr userDrawn="1"/>
        </p:nvSpPr>
        <p:spPr>
          <a:xfrm>
            <a:off x="0" y="0"/>
            <a:ext cx="12192000" cy="6321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23026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7F1E-C667-47C2-A1DB-EF5FA2CF6E35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97D4-0EB3-46B3-9447-42D870F7B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852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7F1E-C667-47C2-A1DB-EF5FA2CF6E35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97D4-0EB3-46B3-9447-42D870F7B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973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7F1E-C667-47C2-A1DB-EF5FA2CF6E35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97D4-0EB3-46B3-9447-42D870F7B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5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7F1E-C667-47C2-A1DB-EF5FA2CF6E35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97D4-0EB3-46B3-9447-42D870F7B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353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7F1E-C667-47C2-A1DB-EF5FA2CF6E35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97D4-0EB3-46B3-9447-42D870F7B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68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7F1E-C667-47C2-A1DB-EF5FA2CF6E35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97D4-0EB3-46B3-9447-42D870F7B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49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7F1E-C667-47C2-A1DB-EF5FA2CF6E35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97D4-0EB3-46B3-9447-42D870F7B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34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7F1E-C667-47C2-A1DB-EF5FA2CF6E35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97D4-0EB3-46B3-9447-42D870F7B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47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97F1E-C667-47C2-A1DB-EF5FA2CF6E35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C97D4-0EB3-46B3-9447-42D870F7B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12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18" Type="http://schemas.openxmlformats.org/officeDocument/2006/relationships/image" Target="../media/image64.svg"/><Relationship Id="rId3" Type="http://schemas.openxmlformats.org/officeDocument/2006/relationships/image" Target="../media/image49.jpe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17" Type="http://schemas.openxmlformats.org/officeDocument/2006/relationships/image" Target="../media/image63.png"/><Relationship Id="rId2" Type="http://schemas.openxmlformats.org/officeDocument/2006/relationships/image" Target="../media/image48.jpeg"/><Relationship Id="rId16" Type="http://schemas.openxmlformats.org/officeDocument/2006/relationships/image" Target="../media/image62.svg"/><Relationship Id="rId20" Type="http://schemas.openxmlformats.org/officeDocument/2006/relationships/image" Target="../media/image6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11" Type="http://schemas.openxmlformats.org/officeDocument/2006/relationships/image" Target="../media/image57.png"/><Relationship Id="rId5" Type="http://schemas.openxmlformats.org/officeDocument/2006/relationships/image" Target="../media/image51.jpeg"/><Relationship Id="rId15" Type="http://schemas.openxmlformats.org/officeDocument/2006/relationships/image" Target="../media/image61.png"/><Relationship Id="rId23" Type="http://schemas.openxmlformats.org/officeDocument/2006/relationships/image" Target="../media/image38.png"/><Relationship Id="rId10" Type="http://schemas.openxmlformats.org/officeDocument/2006/relationships/image" Target="../media/image56.svg"/><Relationship Id="rId19" Type="http://schemas.openxmlformats.org/officeDocument/2006/relationships/image" Target="../media/image65.png"/><Relationship Id="rId4" Type="http://schemas.openxmlformats.org/officeDocument/2006/relationships/image" Target="../media/image50.jpeg"/><Relationship Id="rId9" Type="http://schemas.openxmlformats.org/officeDocument/2006/relationships/image" Target="../media/image55.png"/><Relationship Id="rId14" Type="http://schemas.openxmlformats.org/officeDocument/2006/relationships/image" Target="../media/image60.svg"/><Relationship Id="rId22" Type="http://schemas.openxmlformats.org/officeDocument/2006/relationships/image" Target="../media/image6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dmgroup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hyperlink" Target="mailto:linjyhwei@outlook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Relationship Id="rId30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9327" y="1721185"/>
            <a:ext cx="9144000" cy="2387600"/>
          </a:xfrm>
        </p:spPr>
        <p:txBody>
          <a:bodyPr/>
          <a:lstStyle/>
          <a:p>
            <a:pPr algn="l"/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景沛科技能源管理方案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200" b="1" i="0" dirty="0">
                <a:solidFill>
                  <a:srgbClr val="51A7F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智慧節電　電力優化的專家</a:t>
            </a:r>
            <a:br>
              <a:rPr lang="zh-TW" altLang="en-US" sz="3200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200" b="1" i="0" dirty="0">
                <a:solidFill>
                  <a:srgbClr val="C3971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雲端技術　打造智慧節能管理平台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26" name="Picture 2" descr="ESG 是什麼？投資關鍵字CSR、ESG、SDGs 一次讀懂|經理人">
            <a:extLst>
              <a:ext uri="{FF2B5EF4-FFF2-40B4-BE49-F238E27FC236}">
                <a16:creationId xmlns:a16="http://schemas.microsoft.com/office/drawing/2014/main" id="{B7EB1283-A224-49C4-BB09-786EBEC8F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6" t="25054" r="16263" b="33589"/>
          <a:stretch/>
        </p:blipFill>
        <p:spPr bwMode="auto">
          <a:xfrm>
            <a:off x="7692994" y="3039806"/>
            <a:ext cx="2628134" cy="106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54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FBE5A5C-1176-4AFC-AFF5-CD3F2A4FB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76" y="1721603"/>
            <a:ext cx="5079456" cy="44329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77196" y="754668"/>
            <a:ext cx="9404723" cy="337398"/>
          </a:xfrm>
        </p:spPr>
        <p:txBody>
          <a:bodyPr>
            <a:noAutofit/>
          </a:bodyPr>
          <a:lstStyle/>
          <a:p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能源管理系統，每分鐘持續分析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102993"/>
            <a:ext cx="3859795" cy="304801"/>
          </a:xfrm>
        </p:spPr>
        <p:txBody>
          <a:bodyPr/>
          <a:lstStyle/>
          <a:p>
            <a:r>
              <a:rPr lang="en-US" dirty="0"/>
              <a:t>IMA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10</a:t>
            </a:fld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53C49F7-8AB6-45C4-8AB0-16EAE088B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680" y="2108856"/>
            <a:ext cx="5014417" cy="43756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8260C7F-3037-4E81-9275-D63CA75CA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322" y="2509232"/>
            <a:ext cx="5014417" cy="4375662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AEA03186-8E28-41A4-B87A-74D2D3F02258}"/>
              </a:ext>
            </a:extLst>
          </p:cNvPr>
          <p:cNvGrpSpPr/>
          <p:nvPr/>
        </p:nvGrpSpPr>
        <p:grpSpPr>
          <a:xfrm>
            <a:off x="2" y="62756"/>
            <a:ext cx="2147446" cy="1721223"/>
            <a:chOff x="2" y="62756"/>
            <a:chExt cx="2147446" cy="1721223"/>
          </a:xfrm>
        </p:grpSpPr>
        <p:pic>
          <p:nvPicPr>
            <p:cNvPr id="11" name="图片 11">
              <a:extLst>
                <a:ext uri="{FF2B5EF4-FFF2-40B4-BE49-F238E27FC236}">
                  <a16:creationId xmlns:a16="http://schemas.microsoft.com/office/drawing/2014/main" id="{8B1FB0DF-A587-49A5-B7F3-D97FC9933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12" r="37328" b="22855"/>
            <a:stretch/>
          </p:blipFill>
          <p:spPr>
            <a:xfrm>
              <a:off x="2" y="62756"/>
              <a:ext cx="2147446" cy="1721223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519C1807-F30A-4BE8-863F-D28439507449}"/>
                </a:ext>
              </a:extLst>
            </p:cNvPr>
            <p:cNvSpPr txBox="1"/>
            <p:nvPr/>
          </p:nvSpPr>
          <p:spPr>
            <a:xfrm>
              <a:off x="726223" y="635349"/>
              <a:ext cx="824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能管系統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3927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3A24-617E-06E1-D0CE-818D950F0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097" y="588945"/>
            <a:ext cx="9404723" cy="739138"/>
          </a:xfrm>
        </p:spPr>
        <p:txBody>
          <a:bodyPr>
            <a:norm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冰水系統效率管理服務</a:t>
            </a:r>
            <a:endParaRPr 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DFD5B2-B608-533E-AE27-0B31BCE40A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5"/>
          <a:stretch/>
        </p:blipFill>
        <p:spPr bwMode="auto">
          <a:xfrm>
            <a:off x="714413" y="2544199"/>
            <a:ext cx="10329727" cy="394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CCFD3A-1B16-8588-2B01-7402BD222971}"/>
              </a:ext>
            </a:extLst>
          </p:cNvPr>
          <p:cNvSpPr/>
          <p:nvPr/>
        </p:nvSpPr>
        <p:spPr>
          <a:xfrm>
            <a:off x="599303" y="2004699"/>
            <a:ext cx="6413156" cy="4707925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15A38-CFC7-1DEE-79C3-61C14FD26AED}"/>
              </a:ext>
            </a:extLst>
          </p:cNvPr>
          <p:cNvSpPr txBox="1"/>
          <p:nvPr/>
        </p:nvSpPr>
        <p:spPr>
          <a:xfrm>
            <a:off x="7037953" y="2409569"/>
            <a:ext cx="554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Tout</a:t>
            </a:r>
            <a:endParaRPr 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39D1DB-A9FB-52E9-3A30-6F6913B5506E}"/>
              </a:ext>
            </a:extLst>
          </p:cNvPr>
          <p:cNvSpPr txBox="1"/>
          <p:nvPr/>
        </p:nvSpPr>
        <p:spPr>
          <a:xfrm>
            <a:off x="7037952" y="5255742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Tin</a:t>
            </a:r>
            <a:endParaRPr 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37ABB-E2BA-56CD-53C2-43F03C1234CA}"/>
              </a:ext>
            </a:extLst>
          </p:cNvPr>
          <p:cNvSpPr txBox="1"/>
          <p:nvPr/>
        </p:nvSpPr>
        <p:spPr>
          <a:xfrm>
            <a:off x="726223" y="2043593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溫差*流量*水的比熱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需求低時把水流量下降</a:t>
            </a:r>
            <a:endParaRPr 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307F972-2852-230F-C851-4CD195BA0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</p:spPr>
        <p:txBody>
          <a:bodyPr/>
          <a:lstStyle/>
          <a:p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F2CBDC84-B389-8945-58BC-796A81DBE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C71CAF9-4461-454A-B702-D536C3775752}" type="slidenum">
              <a:rPr 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fld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5142F7A-6A1D-0D99-6233-B58716B10F5D}"/>
              </a:ext>
            </a:extLst>
          </p:cNvPr>
          <p:cNvGrpSpPr/>
          <p:nvPr/>
        </p:nvGrpSpPr>
        <p:grpSpPr>
          <a:xfrm>
            <a:off x="2" y="62756"/>
            <a:ext cx="2147446" cy="1721223"/>
            <a:chOff x="2" y="62756"/>
            <a:chExt cx="2147446" cy="1721223"/>
          </a:xfrm>
        </p:grpSpPr>
        <p:pic>
          <p:nvPicPr>
            <p:cNvPr id="6" name="图片 11">
              <a:extLst>
                <a:ext uri="{FF2B5EF4-FFF2-40B4-BE49-F238E27FC236}">
                  <a16:creationId xmlns:a16="http://schemas.microsoft.com/office/drawing/2014/main" id="{366271AA-4817-18BF-7171-464F100097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12" r="37328" b="22855"/>
            <a:stretch/>
          </p:blipFill>
          <p:spPr>
            <a:xfrm>
              <a:off x="2" y="62756"/>
              <a:ext cx="2147446" cy="1721223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98EAC7B-547C-9B95-15E9-B10DEFBFEC90}"/>
                </a:ext>
              </a:extLst>
            </p:cNvPr>
            <p:cNvSpPr txBox="1"/>
            <p:nvPr/>
          </p:nvSpPr>
          <p:spPr>
            <a:xfrm>
              <a:off x="726223" y="635349"/>
              <a:ext cx="824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空調管理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2433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540C6DF-A01C-4777-8A5E-0AC47F4A3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629555"/>
              </p:ext>
            </p:extLst>
          </p:nvPr>
        </p:nvGraphicFramePr>
        <p:xfrm>
          <a:off x="224393" y="1643367"/>
          <a:ext cx="11455243" cy="4764842"/>
        </p:xfrm>
        <a:graphic>
          <a:graphicData uri="http://schemas.openxmlformats.org/drawingml/2006/table">
            <a:tbl>
              <a:tblPr/>
              <a:tblGrid>
                <a:gridCol w="5559327">
                  <a:extLst>
                    <a:ext uri="{9D8B030D-6E8A-4147-A177-3AD203B41FA5}">
                      <a16:colId xmlns:a16="http://schemas.microsoft.com/office/drawing/2014/main" val="2678376548"/>
                    </a:ext>
                  </a:extLst>
                </a:gridCol>
                <a:gridCol w="5895916">
                  <a:extLst>
                    <a:ext uri="{9D8B030D-6E8A-4147-A177-3AD203B41FA5}">
                      <a16:colId xmlns:a16="http://schemas.microsoft.com/office/drawing/2014/main" val="801951772"/>
                    </a:ext>
                  </a:extLst>
                </a:gridCol>
              </a:tblGrid>
              <a:tr h="448211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XXXX(</a:t>
                      </a:r>
                      <a:r>
                        <a:rPr lang="zh-TW" alt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空調電價</a:t>
                      </a:r>
                      <a:r>
                        <a:rPr lang="en-US" altLang="zh-TW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sz="2800" b="1" i="0" u="none" strike="noStrike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7486" marR="7486" marT="748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節能工程施作內容</a:t>
                      </a:r>
                      <a:endParaRPr lang="zh-TW" altLang="en-US" sz="2800" b="1" i="0" u="none" strike="noStrike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7486" marR="7486" marT="7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480758"/>
                  </a:ext>
                </a:extLst>
              </a:tr>
              <a:tr h="448211">
                <a:tc rowSpan="4"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變頻器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,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儀表介面整合</a:t>
                      </a:r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XXhp</a:t>
                      </a:r>
                      <a:r>
                        <a:rPr lang="zh-TW" alt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變頻監控</a:t>
                      </a:r>
                      <a:endParaRPr lang="zh-TW" altLang="en-US" sz="2800" b="0" i="0" u="none" strike="noStrike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7486" marR="7486" marT="7486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145216"/>
                  </a:ext>
                </a:extLst>
              </a:tr>
              <a:tr h="44821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網通設備與能源管理系統</a:t>
                      </a:r>
                      <a:endParaRPr lang="zh-TW" altLang="en-US" sz="2800" b="0" i="0" u="none" strike="noStrike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7486" marR="7486" marT="7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095661"/>
                  </a:ext>
                </a:extLst>
              </a:tr>
              <a:tr h="44821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控制系統整合暨軟體程式編寫</a:t>
                      </a:r>
                      <a:endParaRPr lang="zh-TW" altLang="en-US" sz="2800" b="0" i="0" u="none" strike="noStrike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7486" marR="7486" marT="7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661485"/>
                  </a:ext>
                </a:extLst>
              </a:tr>
              <a:tr h="117915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數位監控表頭</a:t>
                      </a:r>
                      <a:r>
                        <a:rPr lang="en-US" altLang="zh-TW" sz="19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內含外氣濕球溫度計</a:t>
                      </a:r>
                      <a:r>
                        <a:rPr lang="en-US" altLang="zh-TW" sz="19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/</a:t>
                      </a:r>
                      <a:r>
                        <a:rPr lang="zh-TW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溫度計（水側）</a:t>
                      </a:r>
                      <a:r>
                        <a:rPr lang="en-US" altLang="zh-TW" sz="19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/</a:t>
                      </a:r>
                      <a:r>
                        <a:rPr lang="zh-TW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流量計</a:t>
                      </a:r>
                      <a:r>
                        <a:rPr lang="en-US" altLang="zh-TW" sz="19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流速</a:t>
                      </a:r>
                      <a:r>
                        <a:rPr lang="en-US" altLang="zh-TW" sz="19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)/ </a:t>
                      </a:r>
                      <a:r>
                        <a:rPr lang="zh-TW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電錶</a:t>
                      </a:r>
                      <a:r>
                        <a:rPr lang="en-US" altLang="zh-TW" sz="19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空調側</a:t>
                      </a:r>
                      <a:r>
                        <a:rPr lang="en-US" altLang="zh-TW" sz="19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)/ </a:t>
                      </a:r>
                      <a:r>
                        <a:rPr lang="zh-TW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總電盤智慧數位電表設備及安裝</a:t>
                      </a:r>
                      <a:endParaRPr lang="zh-TW" altLang="en-US" sz="2800" b="0" i="0" u="none" strike="noStrike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7486" marR="7486" marT="7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82087"/>
                  </a:ext>
                </a:extLst>
              </a:tr>
              <a:tr h="448211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智慧用電監控服務</a:t>
                      </a:r>
                      <a:endParaRPr lang="zh-TW" altLang="en-US" sz="2800" b="0" i="0" u="none" strike="noStrike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7486" marR="7486" marT="748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總電盤智慧電表設備及安裝</a:t>
                      </a:r>
                      <a:endParaRPr lang="zh-TW" altLang="en-US" sz="2800" b="0" i="0" u="none" strike="noStrike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7486" marR="7486" marT="7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164050"/>
                  </a:ext>
                </a:extLst>
              </a:tr>
              <a:tr h="448211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拉配線工程</a:t>
                      </a:r>
                      <a:endParaRPr lang="zh-TW" altLang="en-US" sz="2800" b="0" i="0" u="none" strike="noStrike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7486" marR="7486" marT="748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工程施作</a:t>
                      </a:r>
                      <a:endParaRPr lang="zh-TW" altLang="en-US" sz="2800" b="0" i="0" u="none" strike="noStrike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7486" marR="7486" marT="7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160276"/>
                  </a:ext>
                </a:extLst>
              </a:tr>
              <a:tr h="448211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工程管理</a:t>
                      </a:r>
                      <a:endParaRPr lang="zh-TW" altLang="en-US" sz="2800" b="0" i="0" u="none" strike="noStrike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7486" marR="7486" marT="748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試車調整、工程保險費、清安及工程出差</a:t>
                      </a:r>
                      <a:endParaRPr lang="zh-TW" altLang="en-US" sz="2800" b="0" i="0" u="none" strike="noStrike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7486" marR="7486" marT="7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292205"/>
                  </a:ext>
                </a:extLst>
              </a:tr>
              <a:tr h="448211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空調</a:t>
                      </a:r>
                      <a:r>
                        <a:rPr lang="en-US" altLang="zh-TW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/</a:t>
                      </a:r>
                      <a:r>
                        <a:rPr lang="zh-TW" alt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電價營運服務</a:t>
                      </a:r>
                      <a:endParaRPr lang="zh-TW" altLang="en-US" sz="2800" b="0" i="0" u="none" strike="noStrike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7486" marR="7486" marT="748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雲端管理、用電調整及用電通知</a:t>
                      </a:r>
                      <a:endParaRPr lang="zh-TW" altLang="en-US" sz="2800" b="0" i="0" u="none" strike="noStrike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7486" marR="7486" marT="74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750617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7ABD2149-E5B2-4049-9ED3-B8ADB7F93E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75" y="4391545"/>
            <a:ext cx="2805154" cy="1578515"/>
          </a:xfrm>
          <a:prstGeom prst="rect">
            <a:avLst/>
          </a:prstGeom>
        </p:spPr>
      </p:pic>
      <p:pic>
        <p:nvPicPr>
          <p:cNvPr id="6" name="圖片 5" descr="一張含有 室外, 建築物, 圍欄, 坐 的圖片&#10;&#10;自動產生的描述">
            <a:extLst>
              <a:ext uri="{FF2B5EF4-FFF2-40B4-BE49-F238E27FC236}">
                <a16:creationId xmlns:a16="http://schemas.microsoft.com/office/drawing/2014/main" id="{62840411-4B59-4348-984C-B1C284E69E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006" y="4116864"/>
            <a:ext cx="3066867" cy="2300151"/>
          </a:xfrm>
          <a:prstGeom prst="rect">
            <a:avLst/>
          </a:prstGeom>
        </p:spPr>
      </p:pic>
      <p:pic>
        <p:nvPicPr>
          <p:cNvPr id="10" name="圖片 9" descr="一張含有 綠色, 室內, 桌, 坐 的圖片&#10;&#10;自動產生的描述">
            <a:extLst>
              <a:ext uri="{FF2B5EF4-FFF2-40B4-BE49-F238E27FC236}">
                <a16:creationId xmlns:a16="http://schemas.microsoft.com/office/drawing/2014/main" id="{CE255BB6-B354-4FCC-8844-4855716A1C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11" y="3069298"/>
            <a:ext cx="2054377" cy="1540783"/>
          </a:xfrm>
          <a:prstGeom prst="rect">
            <a:avLst/>
          </a:prstGeom>
        </p:spPr>
      </p:pic>
      <p:pic>
        <p:nvPicPr>
          <p:cNvPr id="14" name="圖片 13" descr="一張含有 室內, 物件, 櫃台, 坐 的圖片&#10;&#10;自動產生的描述">
            <a:extLst>
              <a:ext uri="{FF2B5EF4-FFF2-40B4-BE49-F238E27FC236}">
                <a16:creationId xmlns:a16="http://schemas.microsoft.com/office/drawing/2014/main" id="{FB51585D-9A12-4C63-9DE8-5FD971CFEF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8675" y="388720"/>
            <a:ext cx="3292633" cy="2469474"/>
          </a:xfrm>
          <a:prstGeom prst="rect">
            <a:avLst/>
          </a:prstGeom>
        </p:spPr>
      </p:pic>
      <p:pic>
        <p:nvPicPr>
          <p:cNvPr id="16" name="圖片 15" descr="一張含有 室內, 建築物, 窗戶, 坐 的圖片&#10;&#10;自動產生的描述">
            <a:extLst>
              <a:ext uri="{FF2B5EF4-FFF2-40B4-BE49-F238E27FC236}">
                <a16:creationId xmlns:a16="http://schemas.microsoft.com/office/drawing/2014/main" id="{EAF40F8F-D180-4A4A-A5F7-C9C2DB1D254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0" t="31807" r="32942" b="32191"/>
          <a:stretch/>
        </p:blipFill>
        <p:spPr>
          <a:xfrm>
            <a:off x="2770297" y="1475405"/>
            <a:ext cx="2905164" cy="2589437"/>
          </a:xfrm>
          <a:prstGeom prst="rect">
            <a:avLst/>
          </a:prstGeom>
        </p:spPr>
      </p:pic>
      <p:pic>
        <p:nvPicPr>
          <p:cNvPr id="20" name="圖形 19" descr="徽章 1">
            <a:extLst>
              <a:ext uri="{FF2B5EF4-FFF2-40B4-BE49-F238E27FC236}">
                <a16:creationId xmlns:a16="http://schemas.microsoft.com/office/drawing/2014/main" id="{365ACA31-353E-41ED-BCE9-78080ADD8E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3291" y="2152569"/>
            <a:ext cx="356966" cy="356966"/>
          </a:xfrm>
          <a:prstGeom prst="rect">
            <a:avLst/>
          </a:prstGeom>
        </p:spPr>
      </p:pic>
      <p:pic>
        <p:nvPicPr>
          <p:cNvPr id="22" name="圖形 21" descr="識別證">
            <a:extLst>
              <a:ext uri="{FF2B5EF4-FFF2-40B4-BE49-F238E27FC236}">
                <a16:creationId xmlns:a16="http://schemas.microsoft.com/office/drawing/2014/main" id="{A0BD156E-71A3-4742-9FFF-A3ACBBDF1C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29733" y="3052600"/>
            <a:ext cx="364350" cy="364350"/>
          </a:xfrm>
          <a:prstGeom prst="rect">
            <a:avLst/>
          </a:prstGeom>
        </p:spPr>
      </p:pic>
      <p:pic>
        <p:nvPicPr>
          <p:cNvPr id="24" name="圖形 23" descr="徽章 3">
            <a:extLst>
              <a:ext uri="{FF2B5EF4-FFF2-40B4-BE49-F238E27FC236}">
                <a16:creationId xmlns:a16="http://schemas.microsoft.com/office/drawing/2014/main" id="{6AD89364-9FE1-407A-BA45-DA81D9DBEF0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06529" y="4174971"/>
            <a:ext cx="356966" cy="356966"/>
          </a:xfrm>
          <a:prstGeom prst="rect">
            <a:avLst/>
          </a:prstGeom>
        </p:spPr>
      </p:pic>
      <p:pic>
        <p:nvPicPr>
          <p:cNvPr id="26" name="圖形 25" descr="徽章 1">
            <a:extLst>
              <a:ext uri="{FF2B5EF4-FFF2-40B4-BE49-F238E27FC236}">
                <a16:creationId xmlns:a16="http://schemas.microsoft.com/office/drawing/2014/main" id="{C93BE7E7-722D-45B7-BAE0-D8D4995771D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58423" y="1244169"/>
            <a:ext cx="356966" cy="356966"/>
          </a:xfrm>
          <a:prstGeom prst="rect">
            <a:avLst/>
          </a:prstGeom>
        </p:spPr>
      </p:pic>
      <p:pic>
        <p:nvPicPr>
          <p:cNvPr id="28" name="圖形 27" descr="識別證">
            <a:extLst>
              <a:ext uri="{FF2B5EF4-FFF2-40B4-BE49-F238E27FC236}">
                <a16:creationId xmlns:a16="http://schemas.microsoft.com/office/drawing/2014/main" id="{9DFDABD9-24C0-424F-8E46-29397B8C203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72059" y="1905306"/>
            <a:ext cx="364350" cy="364350"/>
          </a:xfrm>
          <a:prstGeom prst="rect">
            <a:avLst/>
          </a:prstGeom>
        </p:spPr>
      </p:pic>
      <p:pic>
        <p:nvPicPr>
          <p:cNvPr id="30" name="圖形 29" descr="徽章 3">
            <a:extLst>
              <a:ext uri="{FF2B5EF4-FFF2-40B4-BE49-F238E27FC236}">
                <a16:creationId xmlns:a16="http://schemas.microsoft.com/office/drawing/2014/main" id="{9924EBCE-71C9-4B3F-8D50-371BD94850D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14096" y="4531937"/>
            <a:ext cx="356966" cy="356966"/>
          </a:xfrm>
          <a:prstGeom prst="rect">
            <a:avLst/>
          </a:prstGeom>
        </p:spPr>
      </p:pic>
      <p:pic>
        <p:nvPicPr>
          <p:cNvPr id="32" name="圖形 31" descr="徽章 4">
            <a:extLst>
              <a:ext uri="{FF2B5EF4-FFF2-40B4-BE49-F238E27FC236}">
                <a16:creationId xmlns:a16="http://schemas.microsoft.com/office/drawing/2014/main" id="{55E3A926-33F2-402A-BEB2-205766507ED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33783" y="4637120"/>
            <a:ext cx="378125" cy="378125"/>
          </a:xfrm>
          <a:prstGeom prst="rect">
            <a:avLst/>
          </a:prstGeom>
        </p:spPr>
      </p:pic>
      <p:pic>
        <p:nvPicPr>
          <p:cNvPr id="36" name="圖形 35" descr="徽章 4">
            <a:extLst>
              <a:ext uri="{FF2B5EF4-FFF2-40B4-BE49-F238E27FC236}">
                <a16:creationId xmlns:a16="http://schemas.microsoft.com/office/drawing/2014/main" id="{214BDE2D-D449-43DD-AA21-464590EA5EC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427791" y="4489219"/>
            <a:ext cx="378125" cy="378125"/>
          </a:xfrm>
          <a:prstGeom prst="rect">
            <a:avLst/>
          </a:prstGeom>
        </p:spPr>
      </p:pic>
      <p:pic>
        <p:nvPicPr>
          <p:cNvPr id="38" name="圖形 37" descr="徽章 3">
            <a:extLst>
              <a:ext uri="{FF2B5EF4-FFF2-40B4-BE49-F238E27FC236}">
                <a16:creationId xmlns:a16="http://schemas.microsoft.com/office/drawing/2014/main" id="{50CA0743-0D8D-415E-8BE6-9F4029DB81A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04746" y="3304322"/>
            <a:ext cx="356966" cy="356966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E75ABA78-7CE3-63C2-80C5-A107A084264D}"/>
              </a:ext>
            </a:extLst>
          </p:cNvPr>
          <p:cNvGrpSpPr/>
          <p:nvPr/>
        </p:nvGrpSpPr>
        <p:grpSpPr>
          <a:xfrm>
            <a:off x="2" y="62756"/>
            <a:ext cx="2147446" cy="1721223"/>
            <a:chOff x="2" y="62756"/>
            <a:chExt cx="2147446" cy="1721223"/>
          </a:xfrm>
        </p:grpSpPr>
        <p:pic>
          <p:nvPicPr>
            <p:cNvPr id="5" name="图片 11">
              <a:extLst>
                <a:ext uri="{FF2B5EF4-FFF2-40B4-BE49-F238E27FC236}">
                  <a16:creationId xmlns:a16="http://schemas.microsoft.com/office/drawing/2014/main" id="{36BF2CD7-A995-AC5A-C81D-22D3C25E3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12" r="37328" b="22855"/>
            <a:stretch/>
          </p:blipFill>
          <p:spPr>
            <a:xfrm>
              <a:off x="2" y="62756"/>
              <a:ext cx="2147446" cy="1721223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CEAFE9BC-B44B-39A2-5741-1435BC27A487}"/>
                </a:ext>
              </a:extLst>
            </p:cNvPr>
            <p:cNvSpPr txBox="1"/>
            <p:nvPr/>
          </p:nvSpPr>
          <p:spPr>
            <a:xfrm>
              <a:off x="726223" y="635349"/>
              <a:ext cx="824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空調管理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1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圖表 37">
            <a:extLst>
              <a:ext uri="{FF2B5EF4-FFF2-40B4-BE49-F238E27FC236}">
                <a16:creationId xmlns:a16="http://schemas.microsoft.com/office/drawing/2014/main" id="{4287C39F-5C9E-4A31-B5F0-95B7367401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1007970"/>
              </p:ext>
            </p:extLst>
          </p:nvPr>
        </p:nvGraphicFramePr>
        <p:xfrm>
          <a:off x="2069416" y="2826244"/>
          <a:ext cx="9001388" cy="4000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50262" y="377788"/>
            <a:ext cx="10251927" cy="1191450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104.10~109.01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契約容量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最大需量走勢圖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22B4501E-9369-49AA-BABC-60CEA6EC1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6439" y="1640300"/>
            <a:ext cx="9652765" cy="92928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契約容量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曲線圖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：由</a:t>
            </a:r>
            <a:r>
              <a:rPr lang="en-US" altLang="zh-TW" sz="18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320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kw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lang="en-US" altLang="zh-TW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221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lang="en-US" altLang="zh-TW" sz="18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196</a:t>
            </a:r>
            <a:r>
              <a:rPr lang="en-US" altLang="zh-TW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lang="en-US" altLang="zh-TW" sz="18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181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 </a:t>
            </a:r>
            <a:r>
              <a:rPr lang="en-US" altLang="zh-TW" sz="18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147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 </a:t>
            </a:r>
            <a:r>
              <a:rPr lang="en-US" altLang="zh-TW" sz="18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157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lang="en-US" altLang="zh-TW" sz="18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139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kw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lang="en-US" altLang="zh-TW" sz="18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132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kw 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最大需量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柱狀圖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：年平均需量由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241kw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降至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139kw,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並持續優化中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215C120C-1779-45A9-A1E2-FAEF02391672}"/>
              </a:ext>
            </a:extLst>
          </p:cNvPr>
          <p:cNvSpPr txBox="1"/>
          <p:nvPr/>
        </p:nvSpPr>
        <p:spPr>
          <a:xfrm>
            <a:off x="7105612" y="2720468"/>
            <a:ext cx="1791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3" panose="05040102010807070707" pitchFamily="18" charset="2"/>
              </a:rPr>
              <a:t> </a:t>
            </a:r>
            <a:r>
              <a:rPr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3" panose="05040102010807070707" pitchFamily="18" charset="2"/>
              </a:rPr>
              <a:t>10702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3" panose="05040102010807070707" pitchFamily="18" charset="2"/>
              </a:rPr>
              <a:t>導入電價管理</a:t>
            </a:r>
            <a:endParaRPr lang="en-US" sz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6BABC2F4-41E1-4525-AE6D-452F01E8CC0F}"/>
              </a:ext>
            </a:extLst>
          </p:cNvPr>
          <p:cNvCxnSpPr>
            <a:cxnSpLocks/>
          </p:cNvCxnSpPr>
          <p:nvPr/>
        </p:nvCxnSpPr>
        <p:spPr>
          <a:xfrm>
            <a:off x="7273941" y="2929580"/>
            <a:ext cx="0" cy="1035757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38634F6F-ACDB-4124-A5AE-DF5A59B496AB}"/>
              </a:ext>
            </a:extLst>
          </p:cNvPr>
          <p:cNvCxnSpPr>
            <a:cxnSpLocks/>
          </p:cNvCxnSpPr>
          <p:nvPr/>
        </p:nvCxnSpPr>
        <p:spPr>
          <a:xfrm>
            <a:off x="7583730" y="3210740"/>
            <a:ext cx="0" cy="125206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圖說文字: 直線不加上框線 22">
            <a:extLst>
              <a:ext uri="{FF2B5EF4-FFF2-40B4-BE49-F238E27FC236}">
                <a16:creationId xmlns:a16="http://schemas.microsoft.com/office/drawing/2014/main" id="{54F3EA61-2CD2-4E6E-98F4-415F5D39E9B8}"/>
              </a:ext>
            </a:extLst>
          </p:cNvPr>
          <p:cNvSpPr/>
          <p:nvPr/>
        </p:nvSpPr>
        <p:spPr>
          <a:xfrm>
            <a:off x="10523115" y="4204314"/>
            <a:ext cx="889217" cy="227948"/>
          </a:xfrm>
          <a:prstGeom prst="callout1">
            <a:avLst>
              <a:gd name="adj1" fmla="val 90341"/>
              <a:gd name="adj2" fmla="val 31907"/>
              <a:gd name="adj3" fmla="val 235409"/>
              <a:gd name="adj4" fmla="val 11924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132kw</a:t>
            </a:r>
            <a:endParaRPr lang="zh-TW" altLang="en-US" sz="1400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圖說文字: 直線不加上框線 23">
            <a:extLst>
              <a:ext uri="{FF2B5EF4-FFF2-40B4-BE49-F238E27FC236}">
                <a16:creationId xmlns:a16="http://schemas.microsoft.com/office/drawing/2014/main" id="{E719AADC-47E8-4BB8-80B5-2A6D999D6E2E}"/>
              </a:ext>
            </a:extLst>
          </p:cNvPr>
          <p:cNvSpPr/>
          <p:nvPr/>
        </p:nvSpPr>
        <p:spPr>
          <a:xfrm>
            <a:off x="7774510" y="3791320"/>
            <a:ext cx="889217" cy="227948"/>
          </a:xfrm>
          <a:prstGeom prst="callout1">
            <a:avLst>
              <a:gd name="adj1" fmla="val 95913"/>
              <a:gd name="adj2" fmla="val 37534"/>
              <a:gd name="adj3" fmla="val 234310"/>
              <a:gd name="adj4" fmla="val 34245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177kw</a:t>
            </a:r>
            <a:endParaRPr lang="zh-TW" altLang="en-US" sz="14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圖說文字: 直線不加上框線 24">
            <a:extLst>
              <a:ext uri="{FF2B5EF4-FFF2-40B4-BE49-F238E27FC236}">
                <a16:creationId xmlns:a16="http://schemas.microsoft.com/office/drawing/2014/main" id="{970FBBD2-15B6-460F-903E-C43A0EBF282F}"/>
              </a:ext>
            </a:extLst>
          </p:cNvPr>
          <p:cNvSpPr/>
          <p:nvPr/>
        </p:nvSpPr>
        <p:spPr>
          <a:xfrm>
            <a:off x="3309419" y="2858968"/>
            <a:ext cx="889217" cy="227948"/>
          </a:xfrm>
          <a:prstGeom prst="callout1">
            <a:avLst>
              <a:gd name="adj1" fmla="val 101304"/>
              <a:gd name="adj2" fmla="val 68319"/>
              <a:gd name="adj3" fmla="val 178256"/>
              <a:gd name="adj4" fmla="val 9007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313kw</a:t>
            </a:r>
            <a:endParaRPr lang="zh-TW" altLang="en-US" sz="14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圖說文字: 直線不加上框線 25">
            <a:extLst>
              <a:ext uri="{FF2B5EF4-FFF2-40B4-BE49-F238E27FC236}">
                <a16:creationId xmlns:a16="http://schemas.microsoft.com/office/drawing/2014/main" id="{9F38D43A-FD55-42F7-89F3-CEEFDF8D8234}"/>
              </a:ext>
            </a:extLst>
          </p:cNvPr>
          <p:cNvSpPr/>
          <p:nvPr/>
        </p:nvSpPr>
        <p:spPr>
          <a:xfrm>
            <a:off x="2493930" y="2754352"/>
            <a:ext cx="889217" cy="227948"/>
          </a:xfrm>
          <a:prstGeom prst="callout1">
            <a:avLst>
              <a:gd name="adj1" fmla="val 93380"/>
              <a:gd name="adj2" fmla="val 66392"/>
              <a:gd name="adj3" fmla="val 201645"/>
              <a:gd name="adj4" fmla="val 75334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320kw</a:t>
            </a:r>
            <a:endParaRPr lang="zh-TW" altLang="en-US" sz="140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圖說文字: 直線不加上框線 26">
            <a:extLst>
              <a:ext uri="{FF2B5EF4-FFF2-40B4-BE49-F238E27FC236}">
                <a16:creationId xmlns:a16="http://schemas.microsoft.com/office/drawing/2014/main" id="{716BB66F-1238-47ED-8601-353B418D8A80}"/>
              </a:ext>
            </a:extLst>
          </p:cNvPr>
          <p:cNvSpPr/>
          <p:nvPr/>
        </p:nvSpPr>
        <p:spPr>
          <a:xfrm>
            <a:off x="6245156" y="3308960"/>
            <a:ext cx="889217" cy="227948"/>
          </a:xfrm>
          <a:prstGeom prst="callout1">
            <a:avLst>
              <a:gd name="adj1" fmla="val 96897"/>
              <a:gd name="adj2" fmla="val 48896"/>
              <a:gd name="adj3" fmla="val 252483"/>
              <a:gd name="adj4" fmla="val 40372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236kw</a:t>
            </a:r>
            <a:endParaRPr lang="zh-TW" altLang="en-US" sz="1400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圖說文字: 直線不加上框線 27">
            <a:extLst>
              <a:ext uri="{FF2B5EF4-FFF2-40B4-BE49-F238E27FC236}">
                <a16:creationId xmlns:a16="http://schemas.microsoft.com/office/drawing/2014/main" id="{B21B6C61-9E5E-4610-B364-6BD344039059}"/>
              </a:ext>
            </a:extLst>
          </p:cNvPr>
          <p:cNvSpPr/>
          <p:nvPr/>
        </p:nvSpPr>
        <p:spPr>
          <a:xfrm>
            <a:off x="8663727" y="4246822"/>
            <a:ext cx="822592" cy="227948"/>
          </a:xfrm>
          <a:prstGeom prst="callout1">
            <a:avLst>
              <a:gd name="adj1" fmla="val 106647"/>
              <a:gd name="adj2" fmla="val 29040"/>
              <a:gd name="adj3" fmla="val 214144"/>
              <a:gd name="adj4" fmla="val 10790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121kw</a:t>
            </a:r>
            <a:endParaRPr lang="zh-TW" altLang="en-US" sz="140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圖說文字: 直線不加上框線 28">
            <a:extLst>
              <a:ext uri="{FF2B5EF4-FFF2-40B4-BE49-F238E27FC236}">
                <a16:creationId xmlns:a16="http://schemas.microsoft.com/office/drawing/2014/main" id="{A5C5FFB8-6590-4C91-BF05-E17F1F4F20DC}"/>
              </a:ext>
            </a:extLst>
          </p:cNvPr>
          <p:cNvSpPr/>
          <p:nvPr/>
        </p:nvSpPr>
        <p:spPr>
          <a:xfrm>
            <a:off x="8445213" y="3927535"/>
            <a:ext cx="742103" cy="227948"/>
          </a:xfrm>
          <a:prstGeom prst="callout1">
            <a:avLst>
              <a:gd name="adj1" fmla="val 103861"/>
              <a:gd name="adj2" fmla="val 32464"/>
              <a:gd name="adj3" fmla="val 227407"/>
              <a:gd name="adj4" fmla="val 19549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168kw</a:t>
            </a:r>
            <a:endParaRPr lang="zh-TW" altLang="en-US" sz="1400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AC4B0155-851E-4655-8A40-99DECCBEB751}"/>
              </a:ext>
            </a:extLst>
          </p:cNvPr>
          <p:cNvSpPr txBox="1"/>
          <p:nvPr/>
        </p:nvSpPr>
        <p:spPr>
          <a:xfrm>
            <a:off x="3974755" y="2763684"/>
            <a:ext cx="225928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3" panose="05040102010807070707" pitchFamily="18" charset="2"/>
              </a:rPr>
              <a:t> 基線期：</a:t>
            </a:r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3" panose="05040102010807070707" pitchFamily="18" charset="2"/>
              </a:rPr>
              <a:t>10508</a:t>
            </a:r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3" panose="05040102010807070707" pitchFamily="18" charset="2"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3" panose="05040102010807070707" pitchFamily="18" charset="2"/>
              </a:rPr>
              <a:t>~10607</a:t>
            </a:r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3" panose="05040102010807070707" pitchFamily="18" charset="2"/>
              </a:rPr>
              <a:t> </a:t>
            </a:r>
            <a:endParaRPr lang="en-US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3" name="Straight Connector 12">
            <a:extLst>
              <a:ext uri="{FF2B5EF4-FFF2-40B4-BE49-F238E27FC236}">
                <a16:creationId xmlns:a16="http://schemas.microsoft.com/office/drawing/2014/main" id="{D6408A62-754B-47A1-8D3C-F5D225C1A9DB}"/>
              </a:ext>
            </a:extLst>
          </p:cNvPr>
          <p:cNvCxnSpPr>
            <a:cxnSpLocks/>
          </p:cNvCxnSpPr>
          <p:nvPr/>
        </p:nvCxnSpPr>
        <p:spPr>
          <a:xfrm>
            <a:off x="4141850" y="2988076"/>
            <a:ext cx="0" cy="261839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2">
            <a:extLst>
              <a:ext uri="{FF2B5EF4-FFF2-40B4-BE49-F238E27FC236}">
                <a16:creationId xmlns:a16="http://schemas.microsoft.com/office/drawing/2014/main" id="{10A11B27-A4F0-4127-8105-2BA34A59D9C0}"/>
              </a:ext>
            </a:extLst>
          </p:cNvPr>
          <p:cNvCxnSpPr>
            <a:cxnSpLocks/>
          </p:cNvCxnSpPr>
          <p:nvPr/>
        </p:nvCxnSpPr>
        <p:spPr>
          <a:xfrm>
            <a:off x="5966182" y="3005022"/>
            <a:ext cx="0" cy="92985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0">
            <a:extLst>
              <a:ext uri="{FF2B5EF4-FFF2-40B4-BE49-F238E27FC236}">
                <a16:creationId xmlns:a16="http://schemas.microsoft.com/office/drawing/2014/main" id="{7AAEEDD4-3380-4F5B-82D0-5643E2BD5DC7}"/>
              </a:ext>
            </a:extLst>
          </p:cNvPr>
          <p:cNvSpPr txBox="1"/>
          <p:nvPr/>
        </p:nvSpPr>
        <p:spPr>
          <a:xfrm>
            <a:off x="7412719" y="2979557"/>
            <a:ext cx="1791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3" panose="05040102010807070707" pitchFamily="18" charset="2"/>
              </a:rPr>
              <a:t> </a:t>
            </a:r>
            <a:r>
              <a:rPr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3" panose="05040102010807070707" pitchFamily="18" charset="2"/>
              </a:rPr>
              <a:t>10704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3" panose="05040102010807070707" pitchFamily="18" charset="2"/>
              </a:rPr>
              <a:t>啟動智慧管理</a:t>
            </a:r>
            <a:endParaRPr lang="en-US" sz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圖說文字: 直線不加上框線 21">
            <a:extLst>
              <a:ext uri="{FF2B5EF4-FFF2-40B4-BE49-F238E27FC236}">
                <a16:creationId xmlns:a16="http://schemas.microsoft.com/office/drawing/2014/main" id="{828F3E62-775D-42FF-9D1B-AF6F7203D394}"/>
              </a:ext>
            </a:extLst>
          </p:cNvPr>
          <p:cNvSpPr/>
          <p:nvPr/>
        </p:nvSpPr>
        <p:spPr>
          <a:xfrm>
            <a:off x="4459234" y="3355976"/>
            <a:ext cx="889217" cy="227948"/>
          </a:xfrm>
          <a:prstGeom prst="callout1">
            <a:avLst>
              <a:gd name="adj1" fmla="val 86662"/>
              <a:gd name="adj2" fmla="val 31907"/>
              <a:gd name="adj3" fmla="val 220689"/>
              <a:gd name="adj4" fmla="val 21358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241kw</a:t>
            </a:r>
            <a:endParaRPr lang="zh-TW" altLang="en-US" sz="1400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圖說文字: 直線不加上框線 29">
            <a:extLst>
              <a:ext uri="{FF2B5EF4-FFF2-40B4-BE49-F238E27FC236}">
                <a16:creationId xmlns:a16="http://schemas.microsoft.com/office/drawing/2014/main" id="{DA5AC6AB-1793-4C44-A03C-D22E9D7D32E5}"/>
              </a:ext>
            </a:extLst>
          </p:cNvPr>
          <p:cNvSpPr/>
          <p:nvPr/>
        </p:nvSpPr>
        <p:spPr>
          <a:xfrm>
            <a:off x="5847552" y="3447459"/>
            <a:ext cx="889217" cy="227948"/>
          </a:xfrm>
          <a:prstGeom prst="callout1">
            <a:avLst>
              <a:gd name="adj1" fmla="val 94023"/>
              <a:gd name="adj2" fmla="val 37567"/>
              <a:gd name="adj3" fmla="val 202287"/>
              <a:gd name="adj4" fmla="val 28905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235kw</a:t>
            </a:r>
            <a:endParaRPr lang="zh-TW" altLang="en-US" sz="14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圖說文字: 直線不加上框線 30">
            <a:extLst>
              <a:ext uri="{FF2B5EF4-FFF2-40B4-BE49-F238E27FC236}">
                <a16:creationId xmlns:a16="http://schemas.microsoft.com/office/drawing/2014/main" id="{2523CD68-4945-4F57-B30D-9B40ACD096F6}"/>
              </a:ext>
            </a:extLst>
          </p:cNvPr>
          <p:cNvSpPr/>
          <p:nvPr/>
        </p:nvSpPr>
        <p:spPr>
          <a:xfrm>
            <a:off x="9858019" y="4010136"/>
            <a:ext cx="822592" cy="227948"/>
          </a:xfrm>
          <a:prstGeom prst="callout1">
            <a:avLst>
              <a:gd name="adj1" fmla="val 95606"/>
              <a:gd name="adj2" fmla="val 42298"/>
              <a:gd name="adj3" fmla="val 265668"/>
              <a:gd name="adj4" fmla="val 2302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145kw</a:t>
            </a:r>
            <a:endParaRPr lang="zh-TW" altLang="en-US" sz="14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圖說文字: 直線不加上框線 38">
            <a:extLst>
              <a:ext uri="{FF2B5EF4-FFF2-40B4-BE49-F238E27FC236}">
                <a16:creationId xmlns:a16="http://schemas.microsoft.com/office/drawing/2014/main" id="{CE26591B-9862-47A9-9668-BEA5863319DA}"/>
              </a:ext>
            </a:extLst>
          </p:cNvPr>
          <p:cNvSpPr/>
          <p:nvPr/>
        </p:nvSpPr>
        <p:spPr>
          <a:xfrm>
            <a:off x="4713361" y="3583924"/>
            <a:ext cx="889217" cy="227948"/>
          </a:xfrm>
          <a:prstGeom prst="callout1">
            <a:avLst>
              <a:gd name="adj1" fmla="val 89700"/>
              <a:gd name="adj2" fmla="val 29599"/>
              <a:gd name="adj3" fmla="val 245808"/>
              <a:gd name="adj4" fmla="val 9295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209kw</a:t>
            </a:r>
            <a:endParaRPr lang="zh-TW" altLang="en-US" sz="140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4AD1816-6376-7A3D-5993-62FF256DFC60}"/>
              </a:ext>
            </a:extLst>
          </p:cNvPr>
          <p:cNvGrpSpPr/>
          <p:nvPr/>
        </p:nvGrpSpPr>
        <p:grpSpPr>
          <a:xfrm>
            <a:off x="2" y="62756"/>
            <a:ext cx="2147446" cy="1721223"/>
            <a:chOff x="2" y="62756"/>
            <a:chExt cx="2147446" cy="1721223"/>
          </a:xfrm>
        </p:grpSpPr>
        <p:pic>
          <p:nvPicPr>
            <p:cNvPr id="6" name="图片 11">
              <a:extLst>
                <a:ext uri="{FF2B5EF4-FFF2-40B4-BE49-F238E27FC236}">
                  <a16:creationId xmlns:a16="http://schemas.microsoft.com/office/drawing/2014/main" id="{077B97FD-6378-73F2-C9D1-70FDF5E80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12" r="37328" b="22855"/>
            <a:stretch/>
          </p:blipFill>
          <p:spPr>
            <a:xfrm>
              <a:off x="2" y="62756"/>
              <a:ext cx="2147446" cy="1721223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9CB417D-3A91-7328-F792-AE479E41BD1F}"/>
                </a:ext>
              </a:extLst>
            </p:cNvPr>
            <p:cNvSpPr txBox="1"/>
            <p:nvPr/>
          </p:nvSpPr>
          <p:spPr>
            <a:xfrm>
              <a:off x="726223" y="635349"/>
              <a:ext cx="824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實際案例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506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圖表 25">
            <a:extLst>
              <a:ext uri="{FF2B5EF4-FFF2-40B4-BE49-F238E27FC236}">
                <a16:creationId xmlns:a16="http://schemas.microsoft.com/office/drawing/2014/main" id="{2E331AE8-533F-4502-AE32-D9D52E85A2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9933279"/>
              </p:ext>
            </p:extLst>
          </p:nvPr>
        </p:nvGraphicFramePr>
        <p:xfrm>
          <a:off x="1783158" y="1846687"/>
          <a:ext cx="9521201" cy="4289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79710" y="717061"/>
            <a:ext cx="9439585" cy="549723"/>
          </a:xfrm>
        </p:spPr>
        <p:txBody>
          <a:bodyPr>
            <a:no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104.10~109.01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電費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度數走勢圖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20398" y="5811118"/>
            <a:ext cx="758587" cy="2502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柱狀圖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C4A618E-415F-4D93-8F76-87B97886DB61}"/>
              </a:ext>
            </a:extLst>
          </p:cNvPr>
          <p:cNvCxnSpPr>
            <a:cxnSpLocks/>
          </p:cNvCxnSpPr>
          <p:nvPr/>
        </p:nvCxnSpPr>
        <p:spPr>
          <a:xfrm>
            <a:off x="5085599" y="2938195"/>
            <a:ext cx="3810000" cy="1176556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3F131DC-F845-4036-B0DB-41DE06345252}"/>
              </a:ext>
            </a:extLst>
          </p:cNvPr>
          <p:cNvCxnSpPr>
            <a:cxnSpLocks/>
          </p:cNvCxnSpPr>
          <p:nvPr/>
        </p:nvCxnSpPr>
        <p:spPr>
          <a:xfrm>
            <a:off x="5937018" y="2469250"/>
            <a:ext cx="2124970" cy="91440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3176D4D-1029-4E74-82F8-A95898D6FAA5}"/>
              </a:ext>
            </a:extLst>
          </p:cNvPr>
          <p:cNvCxnSpPr>
            <a:cxnSpLocks/>
          </p:cNvCxnSpPr>
          <p:nvPr/>
        </p:nvCxnSpPr>
        <p:spPr>
          <a:xfrm>
            <a:off x="8069483" y="3383650"/>
            <a:ext cx="1800225" cy="24765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圖說文字: 直線不加上框線 18">
            <a:extLst>
              <a:ext uri="{FF2B5EF4-FFF2-40B4-BE49-F238E27FC236}">
                <a16:creationId xmlns:a16="http://schemas.microsoft.com/office/drawing/2014/main" id="{8E7A833E-F707-4A0A-BDBB-3B04181D4289}"/>
              </a:ext>
            </a:extLst>
          </p:cNvPr>
          <p:cNvSpPr/>
          <p:nvPr/>
        </p:nvSpPr>
        <p:spPr>
          <a:xfrm>
            <a:off x="2246314" y="1646593"/>
            <a:ext cx="995276" cy="424239"/>
          </a:xfrm>
          <a:prstGeom prst="callout1">
            <a:avLst>
              <a:gd name="adj1" fmla="val 58718"/>
              <a:gd name="adj2" fmla="val 20845"/>
              <a:gd name="adj3" fmla="val 115280"/>
              <a:gd name="adj4" fmla="val 10050"/>
            </a:avLst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$395950</a:t>
            </a:r>
          </a:p>
          <a:p>
            <a:pPr algn="ctr"/>
            <a:r>
              <a:rPr lang="zh-TW" altLang="en-US" sz="120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5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121600</a:t>
            </a:r>
            <a:r>
              <a:rPr lang="zh-TW" altLang="en-US" sz="105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zh-TW" altLang="en-US" sz="1200" dirty="0">
              <a:solidFill>
                <a:srgbClr val="FF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0BEBA6E3-CDDF-47BB-8F83-12B49A930BA8}"/>
              </a:ext>
            </a:extLst>
          </p:cNvPr>
          <p:cNvSpPr txBox="1"/>
          <p:nvPr/>
        </p:nvSpPr>
        <p:spPr>
          <a:xfrm>
            <a:off x="6924467" y="1968125"/>
            <a:ext cx="1823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3" panose="05040102010807070707" pitchFamily="18" charset="2"/>
              </a:rPr>
              <a:t> </a:t>
            </a:r>
            <a:r>
              <a:rPr lang="en-US" altLang="zh-TW" sz="1200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3" panose="05040102010807070707" pitchFamily="18" charset="2"/>
              </a:rPr>
              <a:t>10702</a:t>
            </a:r>
            <a:r>
              <a:rPr lang="zh-TW" altLang="en-US" sz="1200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3" panose="05040102010807070707" pitchFamily="18" charset="2"/>
              </a:rPr>
              <a:t>導入電價管理</a:t>
            </a:r>
            <a:endParaRPr lang="en-US" sz="1200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5" name="Straight Connector 12">
            <a:extLst>
              <a:ext uri="{FF2B5EF4-FFF2-40B4-BE49-F238E27FC236}">
                <a16:creationId xmlns:a16="http://schemas.microsoft.com/office/drawing/2014/main" id="{9CD098E1-E388-4C69-AF79-FABE332B4BD4}"/>
              </a:ext>
            </a:extLst>
          </p:cNvPr>
          <p:cNvCxnSpPr>
            <a:cxnSpLocks/>
          </p:cNvCxnSpPr>
          <p:nvPr/>
        </p:nvCxnSpPr>
        <p:spPr>
          <a:xfrm>
            <a:off x="7087474" y="2194860"/>
            <a:ext cx="0" cy="629578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2">
            <a:extLst>
              <a:ext uri="{FF2B5EF4-FFF2-40B4-BE49-F238E27FC236}">
                <a16:creationId xmlns:a16="http://schemas.microsoft.com/office/drawing/2014/main" id="{A1BF093B-8CE0-4DBF-998C-EA344E58141D}"/>
              </a:ext>
            </a:extLst>
          </p:cNvPr>
          <p:cNvCxnSpPr>
            <a:cxnSpLocks/>
          </p:cNvCxnSpPr>
          <p:nvPr/>
        </p:nvCxnSpPr>
        <p:spPr>
          <a:xfrm>
            <a:off x="7415316" y="2508918"/>
            <a:ext cx="0" cy="1483496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0">
            <a:extLst>
              <a:ext uri="{FF2B5EF4-FFF2-40B4-BE49-F238E27FC236}">
                <a16:creationId xmlns:a16="http://schemas.microsoft.com/office/drawing/2014/main" id="{48642743-9A4A-4081-B5CB-B652A2684D93}"/>
              </a:ext>
            </a:extLst>
          </p:cNvPr>
          <p:cNvSpPr txBox="1"/>
          <p:nvPr/>
        </p:nvSpPr>
        <p:spPr>
          <a:xfrm>
            <a:off x="3802999" y="1916761"/>
            <a:ext cx="225928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3" panose="05040102010807070707" pitchFamily="18" charset="2"/>
              </a:rPr>
              <a:t> 基線期：</a:t>
            </a:r>
            <a:r>
              <a:rPr lang="en-US" altLang="zh-TW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3" panose="05040102010807070707" pitchFamily="18" charset="2"/>
              </a:rPr>
              <a:t>10508~10607</a:t>
            </a:r>
            <a:r>
              <a:rPr lang="zh-TW" altLang="en-US" sz="1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3" panose="05040102010807070707" pitchFamily="18" charset="2"/>
              </a:rPr>
              <a:t> </a:t>
            </a:r>
            <a:endParaRPr lang="en-US" sz="1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8" name="Straight Connector 12">
            <a:extLst>
              <a:ext uri="{FF2B5EF4-FFF2-40B4-BE49-F238E27FC236}">
                <a16:creationId xmlns:a16="http://schemas.microsoft.com/office/drawing/2014/main" id="{A34C39B3-72F5-40AD-8D88-F5321B09065D}"/>
              </a:ext>
            </a:extLst>
          </p:cNvPr>
          <p:cNvCxnSpPr>
            <a:cxnSpLocks/>
          </p:cNvCxnSpPr>
          <p:nvPr/>
        </p:nvCxnSpPr>
        <p:spPr>
          <a:xfrm>
            <a:off x="3973692" y="2148768"/>
            <a:ext cx="0" cy="261839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2">
            <a:extLst>
              <a:ext uri="{FF2B5EF4-FFF2-40B4-BE49-F238E27FC236}">
                <a16:creationId xmlns:a16="http://schemas.microsoft.com/office/drawing/2014/main" id="{E96101A5-A244-4661-BAF6-8AEC5C5A8BDE}"/>
              </a:ext>
            </a:extLst>
          </p:cNvPr>
          <p:cNvCxnSpPr>
            <a:cxnSpLocks/>
          </p:cNvCxnSpPr>
          <p:nvPr/>
        </p:nvCxnSpPr>
        <p:spPr>
          <a:xfrm>
            <a:off x="5747690" y="2165714"/>
            <a:ext cx="0" cy="244893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0">
            <a:extLst>
              <a:ext uri="{FF2B5EF4-FFF2-40B4-BE49-F238E27FC236}">
                <a16:creationId xmlns:a16="http://schemas.microsoft.com/office/drawing/2014/main" id="{30A6E748-CFE8-4DAC-B43F-E302B7D25FBA}"/>
              </a:ext>
            </a:extLst>
          </p:cNvPr>
          <p:cNvSpPr txBox="1"/>
          <p:nvPr/>
        </p:nvSpPr>
        <p:spPr>
          <a:xfrm>
            <a:off x="7250992" y="2298449"/>
            <a:ext cx="1755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3" panose="05040102010807070707" pitchFamily="18" charset="2"/>
              </a:rPr>
              <a:t> </a:t>
            </a:r>
            <a:r>
              <a:rPr lang="en-US" altLang="zh-TW" sz="1200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3" panose="05040102010807070707" pitchFamily="18" charset="2"/>
              </a:rPr>
              <a:t>10704</a:t>
            </a:r>
            <a:r>
              <a:rPr lang="zh-TW" altLang="en-US" sz="1200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 3" panose="05040102010807070707" pitchFamily="18" charset="2"/>
              </a:rPr>
              <a:t>啟動智慧管理</a:t>
            </a:r>
            <a:endParaRPr lang="en-US" sz="1200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圖說文字: 直線不加上框線 45">
            <a:extLst>
              <a:ext uri="{FF2B5EF4-FFF2-40B4-BE49-F238E27FC236}">
                <a16:creationId xmlns:a16="http://schemas.microsoft.com/office/drawing/2014/main" id="{92B1E553-4A14-489E-924F-BB1C08923E00}"/>
              </a:ext>
            </a:extLst>
          </p:cNvPr>
          <p:cNvSpPr/>
          <p:nvPr/>
        </p:nvSpPr>
        <p:spPr>
          <a:xfrm>
            <a:off x="3047228" y="1869800"/>
            <a:ext cx="995276" cy="424239"/>
          </a:xfrm>
          <a:prstGeom prst="callout1">
            <a:avLst>
              <a:gd name="adj1" fmla="val 96203"/>
              <a:gd name="adj2" fmla="val 48807"/>
              <a:gd name="adj3" fmla="val 209302"/>
              <a:gd name="adj4" fmla="val 60468"/>
            </a:avLst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$314449</a:t>
            </a:r>
          </a:p>
          <a:p>
            <a:pPr algn="ctr"/>
            <a:r>
              <a:rPr lang="zh-TW" altLang="en-US" sz="120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5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111360</a:t>
            </a:r>
            <a:r>
              <a:rPr lang="zh-TW" altLang="en-US" sz="105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zh-TW" altLang="en-US" sz="1200" dirty="0">
              <a:solidFill>
                <a:srgbClr val="FF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圖說文字: 直線不加上框線 46">
            <a:extLst>
              <a:ext uri="{FF2B5EF4-FFF2-40B4-BE49-F238E27FC236}">
                <a16:creationId xmlns:a16="http://schemas.microsoft.com/office/drawing/2014/main" id="{E2A347D1-69D1-46E2-9772-01750288E7D2}"/>
              </a:ext>
            </a:extLst>
          </p:cNvPr>
          <p:cNvSpPr/>
          <p:nvPr/>
        </p:nvSpPr>
        <p:spPr>
          <a:xfrm>
            <a:off x="5738007" y="1623325"/>
            <a:ext cx="995276" cy="424239"/>
          </a:xfrm>
          <a:prstGeom prst="callout1">
            <a:avLst>
              <a:gd name="adj1" fmla="val 96203"/>
              <a:gd name="adj2" fmla="val 26438"/>
              <a:gd name="adj3" fmla="val 195873"/>
              <a:gd name="adj4" fmla="val 5080"/>
            </a:avLst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$357606</a:t>
            </a:r>
          </a:p>
          <a:p>
            <a:pPr algn="ctr"/>
            <a:r>
              <a:rPr lang="zh-TW" altLang="en-US" sz="120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5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119840</a:t>
            </a:r>
            <a:r>
              <a:rPr lang="zh-TW" altLang="en-US" sz="105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zh-TW" altLang="en-US" sz="1200" dirty="0">
              <a:solidFill>
                <a:srgbClr val="FF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圖說文字: 直線不加上框線 47">
            <a:extLst>
              <a:ext uri="{FF2B5EF4-FFF2-40B4-BE49-F238E27FC236}">
                <a16:creationId xmlns:a16="http://schemas.microsoft.com/office/drawing/2014/main" id="{436B1F15-4A47-4991-9E4A-877FE82DF083}"/>
              </a:ext>
            </a:extLst>
          </p:cNvPr>
          <p:cNvSpPr/>
          <p:nvPr/>
        </p:nvSpPr>
        <p:spPr>
          <a:xfrm>
            <a:off x="9594348" y="2926450"/>
            <a:ext cx="995276" cy="424239"/>
          </a:xfrm>
          <a:prstGeom prst="callout1">
            <a:avLst>
              <a:gd name="adj1" fmla="val 92455"/>
              <a:gd name="adj2" fmla="val 36824"/>
              <a:gd name="adj3" fmla="val 161543"/>
              <a:gd name="adj4" fmla="val 27809"/>
            </a:avLst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$203338</a:t>
            </a:r>
          </a:p>
          <a:p>
            <a:pPr algn="ctr"/>
            <a:r>
              <a:rPr lang="zh-TW" altLang="en-US" sz="120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5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5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63520</a:t>
            </a:r>
            <a:r>
              <a:rPr lang="zh-TW" altLang="en-US" sz="105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zh-TW" altLang="en-US" sz="1200" dirty="0">
              <a:solidFill>
                <a:srgbClr val="FF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圖說文字: 直線不加上框線 50">
            <a:extLst>
              <a:ext uri="{FF2B5EF4-FFF2-40B4-BE49-F238E27FC236}">
                <a16:creationId xmlns:a16="http://schemas.microsoft.com/office/drawing/2014/main" id="{E6AF384C-4193-4D61-B729-2A7188973019}"/>
              </a:ext>
            </a:extLst>
          </p:cNvPr>
          <p:cNvSpPr/>
          <p:nvPr/>
        </p:nvSpPr>
        <p:spPr>
          <a:xfrm>
            <a:off x="7921267" y="2832806"/>
            <a:ext cx="995276" cy="424239"/>
          </a:xfrm>
          <a:prstGeom prst="callout1">
            <a:avLst>
              <a:gd name="adj1" fmla="val 71838"/>
              <a:gd name="adj2" fmla="val 24840"/>
              <a:gd name="adj3" fmla="val 122055"/>
              <a:gd name="adj4" fmla="val 16265"/>
            </a:avLst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$236969</a:t>
            </a:r>
          </a:p>
          <a:p>
            <a:pPr algn="ctr"/>
            <a:r>
              <a:rPr lang="zh-TW" altLang="en-US" sz="120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5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5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71840</a:t>
            </a:r>
            <a:r>
              <a:rPr lang="zh-TW" altLang="en-US" sz="105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zh-TW" altLang="en-US" sz="1200" dirty="0">
              <a:solidFill>
                <a:srgbClr val="FF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圖說文字: 直線不加上框線 51">
            <a:extLst>
              <a:ext uri="{FF2B5EF4-FFF2-40B4-BE49-F238E27FC236}">
                <a16:creationId xmlns:a16="http://schemas.microsoft.com/office/drawing/2014/main" id="{D8EDC708-9526-4A19-81A1-4AF1CA456F28}"/>
              </a:ext>
            </a:extLst>
          </p:cNvPr>
          <p:cNvSpPr/>
          <p:nvPr/>
        </p:nvSpPr>
        <p:spPr>
          <a:xfrm>
            <a:off x="8619883" y="3301024"/>
            <a:ext cx="995276" cy="424239"/>
          </a:xfrm>
          <a:prstGeom prst="callout1">
            <a:avLst>
              <a:gd name="adj1" fmla="val 92455"/>
              <a:gd name="adj2" fmla="val 40019"/>
              <a:gd name="adj3" fmla="val 183905"/>
              <a:gd name="adj4" fmla="val 26651"/>
            </a:avLst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$142082</a:t>
            </a:r>
          </a:p>
          <a:p>
            <a:pPr algn="ctr"/>
            <a:r>
              <a:rPr lang="zh-TW" altLang="en-US" sz="120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5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5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45760</a:t>
            </a:r>
            <a:r>
              <a:rPr lang="zh-TW" altLang="en-US" sz="1050" dirty="0">
                <a:solidFill>
                  <a:srgbClr val="FF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zh-TW" altLang="en-US" sz="1200" dirty="0">
              <a:solidFill>
                <a:srgbClr val="FF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4A1D57FF-BD17-4CF8-B919-117DCC4D5AAB}"/>
              </a:ext>
            </a:extLst>
          </p:cNvPr>
          <p:cNvSpPr txBox="1">
            <a:spLocks/>
          </p:cNvSpPr>
          <p:nvPr/>
        </p:nvSpPr>
        <p:spPr>
          <a:xfrm>
            <a:off x="8627186" y="5824281"/>
            <a:ext cx="758587" cy="2502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曲線圖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5" name="內容版面配置區 7">
            <a:extLst>
              <a:ext uri="{FF2B5EF4-FFF2-40B4-BE49-F238E27FC236}">
                <a16:creationId xmlns:a16="http://schemas.microsoft.com/office/drawing/2014/main" id="{729546FE-B77A-43EC-8F8F-C733781B2875}"/>
              </a:ext>
            </a:extLst>
          </p:cNvPr>
          <p:cNvSpPr txBox="1">
            <a:spLocks/>
          </p:cNvSpPr>
          <p:nvPr/>
        </p:nvSpPr>
        <p:spPr>
          <a:xfrm>
            <a:off x="1902052" y="6290188"/>
            <a:ext cx="9521201" cy="423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107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月導入電價管理；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107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月智慧管理系統正式上線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用電量及電費巨幅下降。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圖說文字: 向下箭號 26">
            <a:extLst>
              <a:ext uri="{FF2B5EF4-FFF2-40B4-BE49-F238E27FC236}">
                <a16:creationId xmlns:a16="http://schemas.microsoft.com/office/drawing/2014/main" id="{1F1D9B0A-946D-4E1D-87FF-9441D92E6526}"/>
              </a:ext>
            </a:extLst>
          </p:cNvPr>
          <p:cNvSpPr/>
          <p:nvPr/>
        </p:nvSpPr>
        <p:spPr>
          <a:xfrm>
            <a:off x="8445526" y="1451372"/>
            <a:ext cx="2329510" cy="619460"/>
          </a:xfrm>
          <a:prstGeom prst="downArrow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節碳排數據</a:t>
            </a: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877E5288-075D-4EAB-9074-8740BADC3BA6}"/>
              </a:ext>
            </a:extLst>
          </p:cNvPr>
          <p:cNvSpPr txBox="1"/>
          <p:nvPr/>
        </p:nvSpPr>
        <p:spPr>
          <a:xfrm>
            <a:off x="8645256" y="2245288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節省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60%</a:t>
            </a:r>
          </a:p>
          <a:p>
            <a:pPr algn="ctr"/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只有更省，沒有最省</a:t>
            </a:r>
            <a:endParaRPr lang="en-US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47B7C6B-6B0F-42C8-CAD8-91EA8F133AEE}"/>
              </a:ext>
            </a:extLst>
          </p:cNvPr>
          <p:cNvGrpSpPr/>
          <p:nvPr/>
        </p:nvGrpSpPr>
        <p:grpSpPr>
          <a:xfrm>
            <a:off x="2" y="62756"/>
            <a:ext cx="2147446" cy="1721223"/>
            <a:chOff x="2" y="62756"/>
            <a:chExt cx="2147446" cy="1721223"/>
          </a:xfrm>
        </p:grpSpPr>
        <p:pic>
          <p:nvPicPr>
            <p:cNvPr id="7" name="图片 11">
              <a:extLst>
                <a:ext uri="{FF2B5EF4-FFF2-40B4-BE49-F238E27FC236}">
                  <a16:creationId xmlns:a16="http://schemas.microsoft.com/office/drawing/2014/main" id="{48AFD588-0C94-9F71-1D85-9558F43D2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12" r="37328" b="22855"/>
            <a:stretch/>
          </p:blipFill>
          <p:spPr>
            <a:xfrm>
              <a:off x="2" y="62756"/>
              <a:ext cx="2147446" cy="1721223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A7C4E11-C634-BC07-5357-3029F4649991}"/>
                </a:ext>
              </a:extLst>
            </p:cNvPr>
            <p:cNvSpPr txBox="1"/>
            <p:nvPr/>
          </p:nvSpPr>
          <p:spPr>
            <a:xfrm>
              <a:off x="726223" y="635349"/>
              <a:ext cx="824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實際案例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933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A408B800-F655-9A30-5849-06F7530F6526}"/>
              </a:ext>
            </a:extLst>
          </p:cNvPr>
          <p:cNvGrpSpPr/>
          <p:nvPr/>
        </p:nvGrpSpPr>
        <p:grpSpPr>
          <a:xfrm>
            <a:off x="2" y="62756"/>
            <a:ext cx="2147446" cy="1721223"/>
            <a:chOff x="2" y="62756"/>
            <a:chExt cx="2147446" cy="1721223"/>
          </a:xfrm>
        </p:grpSpPr>
        <p:pic>
          <p:nvPicPr>
            <p:cNvPr id="3" name="图片 11">
              <a:extLst>
                <a:ext uri="{FF2B5EF4-FFF2-40B4-BE49-F238E27FC236}">
                  <a16:creationId xmlns:a16="http://schemas.microsoft.com/office/drawing/2014/main" id="{387F82D1-C1FA-E964-406A-7D129FA1B4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12" r="37328" b="22855"/>
            <a:stretch/>
          </p:blipFill>
          <p:spPr>
            <a:xfrm>
              <a:off x="2" y="62756"/>
              <a:ext cx="2147446" cy="1721223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4712F03-3E20-7E17-90A1-75F82D26A973}"/>
                </a:ext>
              </a:extLst>
            </p:cNvPr>
            <p:cNvSpPr txBox="1"/>
            <p:nvPr/>
          </p:nvSpPr>
          <p:spPr>
            <a:xfrm>
              <a:off x="726223" y="635349"/>
              <a:ext cx="824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合作飯店</a:t>
              </a:r>
            </a:p>
          </p:txBody>
        </p:sp>
      </p:grp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F96943AD-71FF-31A9-99B4-086F484AFB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9543114"/>
              </p:ext>
            </p:extLst>
          </p:nvPr>
        </p:nvGraphicFramePr>
        <p:xfrm>
          <a:off x="4699811" y="1092915"/>
          <a:ext cx="651223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76F53A4-11E2-4367-209B-71F37AABD1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264"/>
          <a:stretch/>
        </p:blipFill>
        <p:spPr>
          <a:xfrm>
            <a:off x="352927" y="2007005"/>
            <a:ext cx="4255680" cy="38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21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1452A2C6-9E00-61F2-D3AC-CFAE2F5B3ADF}"/>
              </a:ext>
            </a:extLst>
          </p:cNvPr>
          <p:cNvGrpSpPr/>
          <p:nvPr/>
        </p:nvGrpSpPr>
        <p:grpSpPr>
          <a:xfrm>
            <a:off x="2" y="62756"/>
            <a:ext cx="2147446" cy="1721223"/>
            <a:chOff x="2" y="62756"/>
            <a:chExt cx="2147446" cy="1721223"/>
          </a:xfrm>
        </p:grpSpPr>
        <p:pic>
          <p:nvPicPr>
            <p:cNvPr id="3" name="图片 11">
              <a:extLst>
                <a:ext uri="{FF2B5EF4-FFF2-40B4-BE49-F238E27FC236}">
                  <a16:creationId xmlns:a16="http://schemas.microsoft.com/office/drawing/2014/main" id="{C5071FFD-C7B2-7E69-BB4C-2EA6A95DF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12" r="37328" b="22855"/>
            <a:stretch/>
          </p:blipFill>
          <p:spPr>
            <a:xfrm>
              <a:off x="2" y="62756"/>
              <a:ext cx="2147446" cy="1721223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B9C4FF7E-0D69-3FC9-D7CD-2578CF7FDC2E}"/>
                </a:ext>
              </a:extLst>
            </p:cNvPr>
            <p:cNvSpPr txBox="1"/>
            <p:nvPr/>
          </p:nvSpPr>
          <p:spPr>
            <a:xfrm>
              <a:off x="726223" y="635349"/>
              <a:ext cx="824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飯店實績</a:t>
              </a:r>
            </a:p>
          </p:txBody>
        </p:sp>
      </p:grp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70F077B-F1AD-6A95-3843-10F6C62B7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308046"/>
              </p:ext>
            </p:extLst>
          </p:nvPr>
        </p:nvGraphicFramePr>
        <p:xfrm>
          <a:off x="1138599" y="2356572"/>
          <a:ext cx="10374486" cy="2514600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744132">
                  <a:extLst>
                    <a:ext uri="{9D8B030D-6E8A-4147-A177-3AD203B41FA5}">
                      <a16:colId xmlns:a16="http://schemas.microsoft.com/office/drawing/2014/main" val="3483240589"/>
                    </a:ext>
                  </a:extLst>
                </a:gridCol>
                <a:gridCol w="2127958">
                  <a:extLst>
                    <a:ext uri="{9D8B030D-6E8A-4147-A177-3AD203B41FA5}">
                      <a16:colId xmlns:a16="http://schemas.microsoft.com/office/drawing/2014/main" val="4142604399"/>
                    </a:ext>
                  </a:extLst>
                </a:gridCol>
                <a:gridCol w="1749778">
                  <a:extLst>
                    <a:ext uri="{9D8B030D-6E8A-4147-A177-3AD203B41FA5}">
                      <a16:colId xmlns:a16="http://schemas.microsoft.com/office/drawing/2014/main" val="592249581"/>
                    </a:ext>
                  </a:extLst>
                </a:gridCol>
                <a:gridCol w="1907822">
                  <a:extLst>
                    <a:ext uri="{9D8B030D-6E8A-4147-A177-3AD203B41FA5}">
                      <a16:colId xmlns:a16="http://schemas.microsoft.com/office/drawing/2014/main" val="2528455374"/>
                    </a:ext>
                  </a:extLst>
                </a:gridCol>
                <a:gridCol w="1286933">
                  <a:extLst>
                    <a:ext uri="{9D8B030D-6E8A-4147-A177-3AD203B41FA5}">
                      <a16:colId xmlns:a16="http://schemas.microsoft.com/office/drawing/2014/main" val="3108479242"/>
                    </a:ext>
                  </a:extLst>
                </a:gridCol>
                <a:gridCol w="1557863">
                  <a:extLst>
                    <a:ext uri="{9D8B030D-6E8A-4147-A177-3AD203B41FA5}">
                      <a16:colId xmlns:a16="http://schemas.microsoft.com/office/drawing/2014/main" val="1073653887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飯店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合作時間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改善前總電費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實際總電費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節省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節省比例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39297803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新北</a:t>
                      </a:r>
                      <a:r>
                        <a:rPr 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飯店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2022.08~2023.02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6,230,480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5,565,320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665,160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10.7%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3524304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台中</a:t>
                      </a:r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飯店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2022.11~2023.01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1,936,334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1,835,026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101,308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5.2%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6864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478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E96C81A-A39A-4033-A42E-DB6FCFB01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468" y="3531680"/>
            <a:ext cx="4730917" cy="270732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F43993A-B758-4212-9C40-B2D50B851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750" y="258249"/>
            <a:ext cx="9404723" cy="1400530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節能建置經費從哪裡來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EFE720-EAEE-4DA1-B45F-46551E42A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659" y="2043034"/>
            <a:ext cx="8946541" cy="4195481"/>
          </a:xfrm>
        </p:spPr>
        <p:txBody>
          <a:bodyPr>
            <a:normAutofit/>
          </a:bodyPr>
          <a:lstStyle/>
          <a:p>
            <a:r>
              <a:rPr lang="zh-TW" altLang="en-US" sz="24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無須建置經費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由景沛團隊籌資建置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同手機綁約免費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我們不是有錢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是有信心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4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績效保證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”,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每月審核績效驗證服務費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沒省則倒賠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合約期間設備保固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享用無負擔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期滿設備轉移用戶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立即享用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不須等待撥款時程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期間享有定期即時分析管理顧問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ADF8EF-CAF9-41C4-A25E-ED45AD58936F}"/>
              </a:ext>
            </a:extLst>
          </p:cNvPr>
          <p:cNvSpPr/>
          <p:nvPr/>
        </p:nvSpPr>
        <p:spPr>
          <a:xfrm>
            <a:off x="1599689" y="4543088"/>
            <a:ext cx="74975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省錢</a:t>
            </a:r>
            <a:r>
              <a:rPr lang="en-US" altLang="zh-TW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救地球</a:t>
            </a:r>
            <a:r>
              <a:rPr lang="en-US" altLang="zh-TW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何</a:t>
            </a:r>
            <a:r>
              <a:rPr lang="zh-TW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樂而不為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56D78CF6-7750-8BC3-22D6-288B800448C2}"/>
              </a:ext>
            </a:extLst>
          </p:cNvPr>
          <p:cNvGrpSpPr/>
          <p:nvPr/>
        </p:nvGrpSpPr>
        <p:grpSpPr>
          <a:xfrm>
            <a:off x="2" y="62756"/>
            <a:ext cx="2147446" cy="1721223"/>
            <a:chOff x="2" y="62756"/>
            <a:chExt cx="2147446" cy="1721223"/>
          </a:xfrm>
        </p:grpSpPr>
        <p:pic>
          <p:nvPicPr>
            <p:cNvPr id="11" name="图片 11">
              <a:extLst>
                <a:ext uri="{FF2B5EF4-FFF2-40B4-BE49-F238E27FC236}">
                  <a16:creationId xmlns:a16="http://schemas.microsoft.com/office/drawing/2014/main" id="{67D5FFAF-F86D-7EA7-3709-3ACBCF697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12" r="37328" b="22855"/>
            <a:stretch/>
          </p:blipFill>
          <p:spPr>
            <a:xfrm>
              <a:off x="2" y="62756"/>
              <a:ext cx="2147446" cy="1721223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DA4ADC6-F053-7BC7-CC55-46AD26136336}"/>
                </a:ext>
              </a:extLst>
            </p:cNvPr>
            <p:cNvSpPr txBox="1"/>
            <p:nvPr/>
          </p:nvSpPr>
          <p:spPr>
            <a:xfrm>
              <a:off x="726223" y="635349"/>
              <a:ext cx="824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保證節省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853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聯絡資訊</a:t>
            </a:r>
          </a:p>
        </p:txBody>
      </p:sp>
      <p:sp>
        <p:nvSpPr>
          <p:cNvPr id="103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0080" y="2910066"/>
            <a:ext cx="4671622" cy="3537251"/>
          </a:xfrm>
        </p:spPr>
        <p:txBody>
          <a:bodyPr>
            <a:no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景沛科技網址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http:/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/WWW.UDMGROUP.COM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Email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hlinkClick r:id="rId4"/>
            </a:endParaRPr>
          </a:p>
          <a:p>
            <a:pPr lvl="1"/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Sam.Liu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101.ESG@UDMGROUP.COM</a:t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Tel</a:t>
            </a:r>
          </a:p>
          <a:p>
            <a:pPr lvl="1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+886-2-6620-2388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ext#24</a:t>
            </a:r>
          </a:p>
          <a:p>
            <a:pPr lvl="1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Sam(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順適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1030" name="Picture 6" descr="ESG: o que é, pilares e qual sua importância - Sankhya Gestão de Negócios">
            <a:extLst>
              <a:ext uri="{FF2B5EF4-FFF2-40B4-BE49-F238E27FC236}">
                <a16:creationId xmlns:a16="http://schemas.microsoft.com/office/drawing/2014/main" id="{3CCC7392-40BD-1D14-64B7-EFCC49F86E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4" r="19589" b="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188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691F051-B5F3-094F-2041-F21F63DA0ACE}"/>
              </a:ext>
            </a:extLst>
          </p:cNvPr>
          <p:cNvSpPr txBox="1"/>
          <p:nvPr/>
        </p:nvSpPr>
        <p:spPr>
          <a:xfrm>
            <a:off x="1191985" y="630283"/>
            <a:ext cx="99767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永續淨零方案</a:t>
            </a:r>
            <a:r>
              <a:rPr kumimoji="1" lang="en-US" altLang="zh-TW" sz="6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kumimoji="1" lang="zh-TW" altLang="en-US" sz="6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三步驟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4C39C59-4CA3-95A2-B6D0-809F869524E8}"/>
              </a:ext>
            </a:extLst>
          </p:cNvPr>
          <p:cNvGrpSpPr/>
          <p:nvPr/>
        </p:nvGrpSpPr>
        <p:grpSpPr>
          <a:xfrm>
            <a:off x="1049110" y="2243138"/>
            <a:ext cx="10129161" cy="3395662"/>
            <a:chOff x="1049110" y="2243138"/>
            <a:chExt cx="10129161" cy="3395662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806D8D80-6E4C-D0AE-EAF4-05A2F59F4927}"/>
                </a:ext>
              </a:extLst>
            </p:cNvPr>
            <p:cNvSpPr/>
            <p:nvPr/>
          </p:nvSpPr>
          <p:spPr>
            <a:xfrm>
              <a:off x="1049110" y="2243138"/>
              <a:ext cx="3162301" cy="3395662"/>
            </a:xfrm>
            <a:prstGeom prst="roundRect">
              <a:avLst/>
            </a:prstGeom>
            <a:noFill/>
            <a:ln w="381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BEB8ECD7-4DA6-4984-9DDD-445966173102}"/>
                </a:ext>
              </a:extLst>
            </p:cNvPr>
            <p:cNvSpPr txBox="1"/>
            <p:nvPr/>
          </p:nvSpPr>
          <p:spPr>
            <a:xfrm>
              <a:off x="1193346" y="2387394"/>
              <a:ext cx="2873828" cy="2932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kumimoji="1" lang="zh-TW" altLang="en-US" sz="2400" b="1" dirty="0">
                  <a:solidFill>
                    <a:srgbClr val="00206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智慧化數位轉型</a:t>
              </a:r>
              <a:endParaRPr kumimoji="1" lang="en-US" altLang="zh-TW" sz="24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>
                <a:lnSpc>
                  <a:spcPct val="200000"/>
                </a:lnSpc>
              </a:pPr>
              <a:r>
                <a: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ISO50001</a:t>
              </a:r>
              <a:r>
                <a:rPr kumimoji="1"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能管系統</a:t>
              </a:r>
              <a:endPara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>
                <a:lnSpc>
                  <a:spcPct val="200000"/>
                </a:lnSpc>
              </a:pPr>
              <a:r>
                <a: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ISO14064</a:t>
              </a:r>
              <a:r>
                <a:rPr kumimoji="1"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碳盤查</a:t>
              </a:r>
              <a:endPara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>
                <a:lnSpc>
                  <a:spcPct val="200000"/>
                </a:lnSpc>
              </a:pPr>
              <a:r>
                <a: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ISO14067</a:t>
              </a:r>
              <a:r>
                <a:rPr kumimoji="1"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碳足跡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BA5EB40-CD51-EF9C-446D-67E8CACFDB80}"/>
                </a:ext>
              </a:extLst>
            </p:cNvPr>
            <p:cNvGrpSpPr/>
            <p:nvPr/>
          </p:nvGrpSpPr>
          <p:grpSpPr>
            <a:xfrm>
              <a:off x="4532540" y="2243138"/>
              <a:ext cx="3162301" cy="3395662"/>
              <a:chOff x="4675415" y="2243138"/>
              <a:chExt cx="3162301" cy="3395662"/>
            </a:xfrm>
          </p:grpSpPr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E4E2E85D-342E-5351-8D69-F53A00AB5BE2}"/>
                  </a:ext>
                </a:extLst>
              </p:cNvPr>
              <p:cNvSpPr/>
              <p:nvPr/>
            </p:nvSpPr>
            <p:spPr>
              <a:xfrm>
                <a:off x="4675415" y="2243138"/>
                <a:ext cx="3162301" cy="3395662"/>
              </a:xfrm>
              <a:prstGeom prst="roundRect">
                <a:avLst/>
              </a:prstGeom>
              <a:noFill/>
              <a:ln w="38100"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C283A37-CD7C-6E61-D696-8997A45A80AE}"/>
                  </a:ext>
                </a:extLst>
              </p:cNvPr>
              <p:cNvSpPr txBox="1"/>
              <p:nvPr/>
            </p:nvSpPr>
            <p:spPr>
              <a:xfrm>
                <a:off x="4819651" y="2387394"/>
                <a:ext cx="2873828" cy="2932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kumimoji="1" lang="zh-TW" altLang="en-US" sz="2400" b="1" dirty="0">
                    <a:solidFill>
                      <a:srgbClr val="00206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低碳化節能減碳</a:t>
                </a:r>
                <a:endParaRPr kumimoji="1" lang="en-US" altLang="zh-TW" sz="2400" b="1" dirty="0">
                  <a:solidFill>
                    <a:srgbClr val="00206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用電數據分析</a:t>
                </a:r>
                <a:endPara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設備優化節能</a:t>
                </a:r>
                <a:endPara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光儲能規劃</a:t>
                </a:r>
                <a:endPara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B29AD8CD-7B5D-1B6A-A131-73A46306A596}"/>
                </a:ext>
              </a:extLst>
            </p:cNvPr>
            <p:cNvGrpSpPr/>
            <p:nvPr/>
          </p:nvGrpSpPr>
          <p:grpSpPr>
            <a:xfrm>
              <a:off x="8015970" y="2243138"/>
              <a:ext cx="3162301" cy="3395662"/>
              <a:chOff x="4675415" y="2243138"/>
              <a:chExt cx="3162301" cy="3395662"/>
            </a:xfrm>
          </p:grpSpPr>
          <p:sp>
            <p:nvSpPr>
              <p:cNvPr id="16" name="圓角矩形 15">
                <a:extLst>
                  <a:ext uri="{FF2B5EF4-FFF2-40B4-BE49-F238E27FC236}">
                    <a16:creationId xmlns:a16="http://schemas.microsoft.com/office/drawing/2014/main" id="{6E6B71A2-8BA0-62DA-E3FE-3B96F071BFD7}"/>
                  </a:ext>
                </a:extLst>
              </p:cNvPr>
              <p:cNvSpPr/>
              <p:nvPr/>
            </p:nvSpPr>
            <p:spPr>
              <a:xfrm>
                <a:off x="4675415" y="2243138"/>
                <a:ext cx="3162301" cy="3395662"/>
              </a:xfrm>
              <a:prstGeom prst="roundRect">
                <a:avLst/>
              </a:prstGeom>
              <a:noFill/>
              <a:ln w="38100"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4DA8E64-4E2C-8597-4447-C8427E7E276F}"/>
                  </a:ext>
                </a:extLst>
              </p:cNvPr>
              <p:cNvSpPr txBox="1"/>
              <p:nvPr/>
            </p:nvSpPr>
            <p:spPr>
              <a:xfrm>
                <a:off x="4819651" y="2387394"/>
                <a:ext cx="2873828" cy="2932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kumimoji="1" lang="zh-TW" altLang="en-US" sz="2400" b="1" dirty="0">
                    <a:solidFill>
                      <a:srgbClr val="00206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永續淨零</a:t>
                </a:r>
                <a:endParaRPr kumimoji="1" lang="en-US" altLang="zh-TW" sz="2400" b="1" dirty="0">
                  <a:solidFill>
                    <a:srgbClr val="00206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綠電購買</a:t>
                </a:r>
                <a:endPara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ESG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永續報告書</a:t>
                </a:r>
                <a:endPara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編撰＋確信</a:t>
                </a:r>
                <a:endPara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</p:grpSp>
      <p:sp>
        <p:nvSpPr>
          <p:cNvPr id="5" name="頁尾版面配置區 1">
            <a:extLst>
              <a:ext uri="{FF2B5EF4-FFF2-40B4-BE49-F238E27FC236}">
                <a16:creationId xmlns:a16="http://schemas.microsoft.com/office/drawing/2014/main" id="{FBD84668-CB83-ECE1-638E-67544258F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dirty="0"/>
              <a:t>IMA</a:t>
            </a:r>
          </a:p>
        </p:txBody>
      </p:sp>
      <p:sp>
        <p:nvSpPr>
          <p:cNvPr id="6" name="投影片編號版面配置區 2">
            <a:extLst>
              <a:ext uri="{FF2B5EF4-FFF2-40B4-BE49-F238E27FC236}">
                <a16:creationId xmlns:a16="http://schemas.microsoft.com/office/drawing/2014/main" id="{45064B22-E1F7-161D-0DBE-57CBDF5C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8C71CAF9-4461-454A-B702-D536C377575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123E6A-6AD4-DEDF-BFD5-4B8D8942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8836"/>
            <a:ext cx="12192000" cy="771279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服務項目</a:t>
            </a:r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C191DCBC-F4E7-1018-5D6C-9757D5262008}"/>
              </a:ext>
            </a:extLst>
          </p:cNvPr>
          <p:cNvGraphicFramePr/>
          <p:nvPr/>
        </p:nvGraphicFramePr>
        <p:xfrm>
          <a:off x="942538" y="1832069"/>
          <a:ext cx="10447595" cy="2471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14626FE8-48D8-D62B-ACA1-D20D688CBA13}"/>
              </a:ext>
            </a:extLst>
          </p:cNvPr>
          <p:cNvSpPr txBox="1"/>
          <p:nvPr/>
        </p:nvSpPr>
        <p:spPr>
          <a:xfrm>
            <a:off x="1244191" y="4344854"/>
            <a:ext cx="1584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智慧電錶裝設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3F6DB9D-73B6-563D-2C11-21801C3BD647}"/>
              </a:ext>
            </a:extLst>
          </p:cNvPr>
          <p:cNvSpPr txBox="1"/>
          <p:nvPr/>
        </p:nvSpPr>
        <p:spPr>
          <a:xfrm>
            <a:off x="806697" y="4683408"/>
            <a:ext cx="24594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1600" b="1" dirty="0">
                <a:solidFill>
                  <a:srgbClr val="3533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盤點每棟大樓用電狀況</a:t>
            </a:r>
            <a:endParaRPr lang="en-US" altLang="zh-TW" sz="1600" b="1" dirty="0">
              <a:solidFill>
                <a:srgbClr val="3533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1600" b="1" dirty="0">
                <a:solidFill>
                  <a:srgbClr val="3533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能管系統建立</a:t>
            </a:r>
            <a:endParaRPr lang="en-US" altLang="zh-TW" sz="1600" b="1" dirty="0">
              <a:solidFill>
                <a:srgbClr val="3533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1600" b="1" dirty="0">
                <a:solidFill>
                  <a:srgbClr val="3533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分析供需策略</a:t>
            </a:r>
            <a:endParaRPr lang="en-US" altLang="zh-TW" sz="1600" b="1" dirty="0">
              <a:solidFill>
                <a:srgbClr val="3533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1600" b="1" dirty="0">
                <a:solidFill>
                  <a:srgbClr val="3533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收集每分鐘需量</a:t>
            </a:r>
            <a:endParaRPr lang="en-US" altLang="zh-TW" sz="1600" b="1" dirty="0">
              <a:solidFill>
                <a:srgbClr val="3533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1600" b="1" dirty="0">
                <a:solidFill>
                  <a:srgbClr val="3533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判斷需量控制策略</a:t>
            </a:r>
            <a:endParaRPr lang="en-US" altLang="zh-TW" sz="1600" b="1" dirty="0">
              <a:solidFill>
                <a:srgbClr val="3533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1600" b="1" dirty="0">
                <a:solidFill>
                  <a:srgbClr val="3533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降低每度電單價</a:t>
            </a:r>
            <a:endParaRPr lang="en-US" altLang="zh-TW" sz="1600" b="1" dirty="0">
              <a:solidFill>
                <a:srgbClr val="3533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1600" b="1" dirty="0">
                <a:solidFill>
                  <a:srgbClr val="3533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降低用電成本</a:t>
            </a:r>
            <a:endParaRPr lang="en-US" altLang="zh-TW" sz="1600" b="1" dirty="0">
              <a:solidFill>
                <a:srgbClr val="3533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3228F36-6616-43AE-FC8E-28B33FBF522D}"/>
              </a:ext>
            </a:extLst>
          </p:cNvPr>
          <p:cNvSpPr txBox="1"/>
          <p:nvPr/>
        </p:nvSpPr>
        <p:spPr>
          <a:xfrm>
            <a:off x="976542" y="3834034"/>
            <a:ext cx="2269613" cy="4001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電價管理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752F94-AB52-4663-C1BF-EBDB0E6B7B91}"/>
              </a:ext>
            </a:extLst>
          </p:cNvPr>
          <p:cNvSpPr txBox="1"/>
          <p:nvPr/>
        </p:nvSpPr>
        <p:spPr>
          <a:xfrm>
            <a:off x="3474887" y="4344854"/>
            <a:ext cx="2253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TW" altLang="en-US" sz="16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冰機週邊泵浦監控 </a:t>
            </a:r>
            <a:endParaRPr lang="en-US" altLang="zh-TW" sz="16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D65CB9B-02E7-3B11-DEB3-80B8955B6838}"/>
              </a:ext>
            </a:extLst>
          </p:cNvPr>
          <p:cNvSpPr txBox="1"/>
          <p:nvPr/>
        </p:nvSpPr>
        <p:spPr>
          <a:xfrm>
            <a:off x="3529036" y="4683408"/>
            <a:ext cx="2235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zh-TW" altLang="en-US" sz="1600" b="1" dirty="0">
                <a:solidFill>
                  <a:srgbClr val="3533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導入智慧監控系統</a:t>
            </a:r>
            <a:endParaRPr lang="en-US" altLang="zh-TW" sz="1600" b="1" dirty="0">
              <a:solidFill>
                <a:srgbClr val="3533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zh-TW" altLang="en-US" sz="1600" b="1" dirty="0">
                <a:solidFill>
                  <a:srgbClr val="3533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冰水系統變流量設計</a:t>
            </a:r>
            <a:endParaRPr lang="en-US" altLang="zh-TW" sz="1600" b="1" dirty="0">
              <a:solidFill>
                <a:srgbClr val="3533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zh-TW" altLang="en-US" sz="1600" b="1" dirty="0">
                <a:solidFill>
                  <a:srgbClr val="3533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依據現場需求供給</a:t>
            </a:r>
            <a:endParaRPr lang="en-US" altLang="zh-TW" sz="1600" b="1" dirty="0">
              <a:solidFill>
                <a:srgbClr val="3533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zh-TW" altLang="en-US" sz="1600" b="1" dirty="0">
                <a:solidFill>
                  <a:srgbClr val="3533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達到節能效益</a:t>
            </a:r>
            <a:endParaRPr lang="en-US" altLang="zh-TW" sz="1600" b="1" dirty="0">
              <a:solidFill>
                <a:srgbClr val="3533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zh-TW" altLang="en-US" sz="1600" b="1" dirty="0">
                <a:solidFill>
                  <a:srgbClr val="3533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降低用電成本</a:t>
            </a:r>
            <a:endParaRPr lang="en-US" altLang="zh-TW" sz="1600" b="1" dirty="0">
              <a:solidFill>
                <a:srgbClr val="3533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B9EB65-3FC9-974E-558F-9E8A8F3BC17F}"/>
              </a:ext>
            </a:extLst>
          </p:cNvPr>
          <p:cNvSpPr txBox="1"/>
          <p:nvPr/>
        </p:nvSpPr>
        <p:spPr>
          <a:xfrm>
            <a:off x="3452632" y="3834034"/>
            <a:ext cx="2297699" cy="4001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空調智慧監控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BB65C3E-2278-6F0C-D8E1-81B08727A0D9}"/>
              </a:ext>
            </a:extLst>
          </p:cNvPr>
          <p:cNvSpPr txBox="1"/>
          <p:nvPr/>
        </p:nvSpPr>
        <p:spPr>
          <a:xfrm>
            <a:off x="6049636" y="4344854"/>
            <a:ext cx="2253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TW" altLang="en-US" sz="16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市電</a:t>
            </a:r>
            <a:r>
              <a:rPr lang="en-US" altLang="zh-TW" sz="16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+</a:t>
            </a:r>
            <a:r>
              <a:rPr lang="zh-TW" altLang="en-US" sz="16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太陽能</a:t>
            </a:r>
            <a:r>
              <a:rPr lang="en-US" altLang="zh-TW" sz="16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+</a:t>
            </a:r>
            <a:r>
              <a:rPr lang="zh-TW" altLang="en-US" sz="16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儲能 </a:t>
            </a:r>
            <a:endParaRPr lang="en-US" altLang="zh-TW" sz="16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831CF5-1733-1187-859D-56D855246D8F}"/>
              </a:ext>
            </a:extLst>
          </p:cNvPr>
          <p:cNvSpPr txBox="1"/>
          <p:nvPr/>
        </p:nvSpPr>
        <p:spPr>
          <a:xfrm>
            <a:off x="5983369" y="4683408"/>
            <a:ext cx="24594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zh-TW" altLang="en-US" sz="1600" b="1" dirty="0">
                <a:solidFill>
                  <a:srgbClr val="3533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管理負載、市電、太陽能、儲能轉換達成整體電價下降</a:t>
            </a:r>
            <a:endParaRPr lang="en-US" altLang="zh-TW" sz="1600" b="1" dirty="0">
              <a:solidFill>
                <a:srgbClr val="3533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zh-TW" altLang="en-US" sz="1600" b="1" dirty="0">
                <a:solidFill>
                  <a:srgbClr val="3533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太陽能自建自用獲得綠電憑證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減少範疇二碳排</a:t>
            </a:r>
            <a:endParaRPr lang="en-US" altLang="zh-TW" sz="1600" b="1" dirty="0">
              <a:solidFill>
                <a:srgbClr val="3533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zh-TW" altLang="en-US" sz="1600" b="1" dirty="0">
                <a:solidFill>
                  <a:srgbClr val="3533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增加效益、減少成本，縮短回收年限</a:t>
            </a:r>
            <a:endParaRPr lang="en-US" altLang="zh-TW" sz="1600" b="1" dirty="0">
              <a:solidFill>
                <a:srgbClr val="3533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CE716E3-B610-EE81-16FD-09471DF53D03}"/>
              </a:ext>
            </a:extLst>
          </p:cNvPr>
          <p:cNvSpPr txBox="1"/>
          <p:nvPr/>
        </p:nvSpPr>
        <p:spPr>
          <a:xfrm>
            <a:off x="6049636" y="3834034"/>
            <a:ext cx="2297699" cy="4001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電價管理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PLUS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EBABE6B-881C-911B-B5FB-F5106C32E761}"/>
              </a:ext>
            </a:extLst>
          </p:cNvPr>
          <p:cNvSpPr txBox="1"/>
          <p:nvPr/>
        </p:nvSpPr>
        <p:spPr>
          <a:xfrm>
            <a:off x="8624385" y="4344854"/>
            <a:ext cx="2253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TW" altLang="en-US" sz="16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協助購買綠電 </a:t>
            </a:r>
            <a:endParaRPr lang="en-US" altLang="zh-TW" sz="16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E6384FA-1122-D860-7C30-B37BA72145D8}"/>
              </a:ext>
            </a:extLst>
          </p:cNvPr>
          <p:cNvSpPr txBox="1"/>
          <p:nvPr/>
        </p:nvSpPr>
        <p:spPr>
          <a:xfrm>
            <a:off x="8703752" y="4693891"/>
            <a:ext cx="2459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zh-TW" altLang="en-US" sz="1600" b="1" dirty="0">
                <a:solidFill>
                  <a:srgbClr val="3533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媒合綠電供應商</a:t>
            </a:r>
            <a:endParaRPr lang="en-US" altLang="zh-TW" sz="1600" b="1" dirty="0">
              <a:solidFill>
                <a:srgbClr val="3533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zh-TW" altLang="en-US" sz="1600" b="1" dirty="0">
                <a:solidFill>
                  <a:srgbClr val="3533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達到碳中和的目標</a:t>
            </a:r>
            <a:endParaRPr lang="en-US" altLang="zh-TW" sz="1600" b="1" dirty="0">
              <a:solidFill>
                <a:srgbClr val="3533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C7CD0E3-4A04-C581-188A-8AB6FAEA099B}"/>
              </a:ext>
            </a:extLst>
          </p:cNvPr>
          <p:cNvSpPr txBox="1"/>
          <p:nvPr/>
        </p:nvSpPr>
        <p:spPr>
          <a:xfrm>
            <a:off x="8624385" y="3834034"/>
            <a:ext cx="2297699" cy="4001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購買綠電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FE9A2F6-F1CA-3D12-9E7D-E979AB637FA8}"/>
              </a:ext>
            </a:extLst>
          </p:cNvPr>
          <p:cNvSpPr/>
          <p:nvPr/>
        </p:nvSpPr>
        <p:spPr>
          <a:xfrm>
            <a:off x="6031820" y="1702627"/>
            <a:ext cx="4821910" cy="6171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綠能管理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F6B1C47-DD76-4A95-FF98-F00C7BDC61BA}"/>
              </a:ext>
            </a:extLst>
          </p:cNvPr>
          <p:cNvGrpSpPr>
            <a:grpSpLocks noChangeAspect="1"/>
          </p:cNvGrpSpPr>
          <p:nvPr/>
        </p:nvGrpSpPr>
        <p:grpSpPr>
          <a:xfrm>
            <a:off x="-85043" y="-38858"/>
            <a:ext cx="1841271" cy="1512171"/>
            <a:chOff x="2" y="62756"/>
            <a:chExt cx="2147446" cy="1721223"/>
          </a:xfrm>
        </p:grpSpPr>
        <p:pic>
          <p:nvPicPr>
            <p:cNvPr id="19" name="图片 11">
              <a:extLst>
                <a:ext uri="{FF2B5EF4-FFF2-40B4-BE49-F238E27FC236}">
                  <a16:creationId xmlns:a16="http://schemas.microsoft.com/office/drawing/2014/main" id="{F36B609E-3C5A-34B0-67DC-6770C6390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12" r="37328" b="22855"/>
            <a:stretch/>
          </p:blipFill>
          <p:spPr>
            <a:xfrm>
              <a:off x="2" y="62756"/>
              <a:ext cx="2147446" cy="1721223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EDBB17D3-EB14-A3D4-2B0A-59D922A6D948}"/>
                </a:ext>
              </a:extLst>
            </p:cNvPr>
            <p:cNvSpPr txBox="1"/>
            <p:nvPr/>
          </p:nvSpPr>
          <p:spPr>
            <a:xfrm>
              <a:off x="682277" y="572391"/>
              <a:ext cx="994052" cy="735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服務架構</a:t>
              </a: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599163C6-8959-2B28-33C9-3FFD60026EEA}"/>
              </a:ext>
            </a:extLst>
          </p:cNvPr>
          <p:cNvSpPr/>
          <p:nvPr/>
        </p:nvSpPr>
        <p:spPr>
          <a:xfrm>
            <a:off x="976542" y="1709571"/>
            <a:ext cx="4821910" cy="617162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績效管理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9450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手動操作 47">
            <a:extLst>
              <a:ext uri="{FF2B5EF4-FFF2-40B4-BE49-F238E27FC236}">
                <a16:creationId xmlns:a16="http://schemas.microsoft.com/office/drawing/2014/main" id="{68FDF90F-9B8C-FE8C-7AF1-678C6DCDEADB}"/>
              </a:ext>
            </a:extLst>
          </p:cNvPr>
          <p:cNvSpPr/>
          <p:nvPr/>
        </p:nvSpPr>
        <p:spPr>
          <a:xfrm rot="16200000">
            <a:off x="3150630" y="3765470"/>
            <a:ext cx="5171411" cy="192029"/>
          </a:xfrm>
          <a:prstGeom prst="flowChartManualOperation">
            <a:avLst/>
          </a:prstGeom>
          <a:gradFill flip="none" rotWithShape="1">
            <a:gsLst>
              <a:gs pos="17000">
                <a:schemeClr val="accent4">
                  <a:lumMod val="20000"/>
                  <a:lumOff val="80000"/>
                </a:schemeClr>
              </a:gs>
              <a:gs pos="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  <a:ln w="94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111">
            <a:extLst>
              <a:ext uri="{FF2B5EF4-FFF2-40B4-BE49-F238E27FC236}">
                <a16:creationId xmlns:a16="http://schemas.microsoft.com/office/drawing/2014/main" id="{2C844AE9-940C-3C71-0B80-C13E6EE21E78}"/>
              </a:ext>
            </a:extLst>
          </p:cNvPr>
          <p:cNvSpPr/>
          <p:nvPr/>
        </p:nvSpPr>
        <p:spPr>
          <a:xfrm>
            <a:off x="1900979" y="4809275"/>
            <a:ext cx="2124000" cy="162899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5C7D2F-BD6F-BBA4-0012-B5411B7EF794}"/>
              </a:ext>
            </a:extLst>
          </p:cNvPr>
          <p:cNvSpPr txBox="1"/>
          <p:nvPr/>
        </p:nvSpPr>
        <p:spPr>
          <a:xfrm>
            <a:off x="9601290" y="120163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>
                <a:solidFill>
                  <a:srgbClr val="3533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財務模型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rgbClr val="35334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A30C7E5-7BEC-BB77-C045-891A5D211550}"/>
              </a:ext>
            </a:extLst>
          </p:cNvPr>
          <p:cNvSpPr txBox="1"/>
          <p:nvPr/>
        </p:nvSpPr>
        <p:spPr>
          <a:xfrm>
            <a:off x="2235429" y="4462147"/>
            <a:ext cx="146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35334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設備建置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rgbClr val="35334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DB30781-640F-FDA1-FDDE-5B60703AD8CA}"/>
              </a:ext>
            </a:extLst>
          </p:cNvPr>
          <p:cNvSpPr txBox="1"/>
          <p:nvPr/>
        </p:nvSpPr>
        <p:spPr>
          <a:xfrm>
            <a:off x="2462029" y="5277215"/>
            <a:ext cx="1413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indent="0">
              <a:buFontTx/>
              <a:buNone/>
              <a:defRPr sz="1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1400" dirty="0"/>
              <a:t>智慧電表裝設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E910761-2492-7AEF-6CC7-462121136B9F}"/>
              </a:ext>
            </a:extLst>
          </p:cNvPr>
          <p:cNvSpPr txBox="1"/>
          <p:nvPr/>
        </p:nvSpPr>
        <p:spPr>
          <a:xfrm>
            <a:off x="2462029" y="5826364"/>
            <a:ext cx="1413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智慧節能監控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BC2268F8-EFB6-6B09-8571-0F2096808563}"/>
              </a:ext>
            </a:extLst>
          </p:cNvPr>
          <p:cNvSpPr/>
          <p:nvPr/>
        </p:nvSpPr>
        <p:spPr>
          <a:xfrm>
            <a:off x="1718415" y="4427574"/>
            <a:ext cx="2497394" cy="2361280"/>
          </a:xfrm>
          <a:prstGeom prst="roundRect">
            <a:avLst/>
          </a:prstGeom>
          <a:noFill/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8BEBA568-1A11-20A2-AE45-392487549571}"/>
              </a:ext>
            </a:extLst>
          </p:cNvPr>
          <p:cNvGrpSpPr/>
          <p:nvPr/>
        </p:nvGrpSpPr>
        <p:grpSpPr>
          <a:xfrm>
            <a:off x="1972906" y="5748864"/>
            <a:ext cx="432000" cy="432000"/>
            <a:chOff x="2831108" y="2230237"/>
            <a:chExt cx="432000" cy="432000"/>
          </a:xfrm>
        </p:grpSpPr>
        <p:sp>
          <p:nvSpPr>
            <p:cNvPr id="40" name="Oval 117">
              <a:extLst>
                <a:ext uri="{FF2B5EF4-FFF2-40B4-BE49-F238E27FC236}">
                  <a16:creationId xmlns:a16="http://schemas.microsoft.com/office/drawing/2014/main" id="{1EB2CFCC-702A-4B91-73F8-9CCE9EBE9F14}"/>
                </a:ext>
              </a:extLst>
            </p:cNvPr>
            <p:cNvSpPr/>
            <p:nvPr/>
          </p:nvSpPr>
          <p:spPr>
            <a:xfrm>
              <a:off x="2831108" y="2230237"/>
              <a:ext cx="432000" cy="43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pic>
          <p:nvPicPr>
            <p:cNvPr id="41" name="圖形 40" descr="雪花">
              <a:extLst>
                <a:ext uri="{FF2B5EF4-FFF2-40B4-BE49-F238E27FC236}">
                  <a16:creationId xmlns:a16="http://schemas.microsoft.com/office/drawing/2014/main" id="{9D417649-AC72-3952-CE07-0960FB073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03108" y="2302237"/>
              <a:ext cx="288000" cy="288000"/>
            </a:xfrm>
            <a:prstGeom prst="rect">
              <a:avLst/>
            </a:prstGeom>
          </p:spPr>
        </p:pic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35CC5694-BA9D-622D-EEAD-2196947C682C}"/>
              </a:ext>
            </a:extLst>
          </p:cNvPr>
          <p:cNvGrpSpPr/>
          <p:nvPr/>
        </p:nvGrpSpPr>
        <p:grpSpPr>
          <a:xfrm>
            <a:off x="1972906" y="5173381"/>
            <a:ext cx="432000" cy="432000"/>
            <a:chOff x="2831108" y="1584418"/>
            <a:chExt cx="432000" cy="432000"/>
          </a:xfrm>
        </p:grpSpPr>
        <p:sp>
          <p:nvSpPr>
            <p:cNvPr id="43" name="Oval 117">
              <a:extLst>
                <a:ext uri="{FF2B5EF4-FFF2-40B4-BE49-F238E27FC236}">
                  <a16:creationId xmlns:a16="http://schemas.microsoft.com/office/drawing/2014/main" id="{F66C3B74-4651-25BE-ED9A-C10437C08CEF}"/>
                </a:ext>
              </a:extLst>
            </p:cNvPr>
            <p:cNvSpPr/>
            <p:nvPr/>
          </p:nvSpPr>
          <p:spPr>
            <a:xfrm>
              <a:off x="2831108" y="1584418"/>
              <a:ext cx="432000" cy="43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pic>
          <p:nvPicPr>
            <p:cNvPr id="44" name="圖形 43" descr="桌子">
              <a:extLst>
                <a:ext uri="{FF2B5EF4-FFF2-40B4-BE49-F238E27FC236}">
                  <a16:creationId xmlns:a16="http://schemas.microsoft.com/office/drawing/2014/main" id="{F8C499C8-4789-9199-C83F-38D1BCFCA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03108" y="1656418"/>
              <a:ext cx="288000" cy="288000"/>
            </a:xfrm>
            <a:prstGeom prst="rect">
              <a:avLst/>
            </a:prstGeom>
          </p:spPr>
        </p:pic>
      </p:grpSp>
      <p:sp>
        <p:nvSpPr>
          <p:cNvPr id="59" name="Rounded Rectangle 114">
            <a:extLst>
              <a:ext uri="{FF2B5EF4-FFF2-40B4-BE49-F238E27FC236}">
                <a16:creationId xmlns:a16="http://schemas.microsoft.com/office/drawing/2014/main" id="{A651017A-92A1-BB6C-9568-4F2ED1EDE191}"/>
              </a:ext>
            </a:extLst>
          </p:cNvPr>
          <p:cNvSpPr/>
          <p:nvPr/>
        </p:nvSpPr>
        <p:spPr>
          <a:xfrm>
            <a:off x="9290995" y="1530703"/>
            <a:ext cx="1625994" cy="16197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1" name="圖形 70" descr="箭號 (右旋)">
            <a:extLst>
              <a:ext uri="{FF2B5EF4-FFF2-40B4-BE49-F238E27FC236}">
                <a16:creationId xmlns:a16="http://schemas.microsoft.com/office/drawing/2014/main" id="{333219CB-9A2B-3B90-95C3-F47C09AB5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 flipH="1">
            <a:off x="1306494" y="4106310"/>
            <a:ext cx="523221" cy="523221"/>
          </a:xfrm>
          <a:prstGeom prst="rect">
            <a:avLst/>
          </a:prstGeom>
        </p:spPr>
      </p:pic>
      <p:pic>
        <p:nvPicPr>
          <p:cNvPr id="72" name="圖形 71" descr="箭號 (右旋)">
            <a:extLst>
              <a:ext uri="{FF2B5EF4-FFF2-40B4-BE49-F238E27FC236}">
                <a16:creationId xmlns:a16="http://schemas.microsoft.com/office/drawing/2014/main" id="{E660E351-6C40-3C43-19F8-2EA7E70848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4135578" y="4115268"/>
            <a:ext cx="523220" cy="523220"/>
          </a:xfrm>
          <a:prstGeom prst="rect">
            <a:avLst/>
          </a:prstGeom>
        </p:spPr>
      </p:pic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3EC8C4F1-ECF9-A6EC-68AD-F3C7F6E41EF0}"/>
              </a:ext>
            </a:extLst>
          </p:cNvPr>
          <p:cNvSpPr/>
          <p:nvPr/>
        </p:nvSpPr>
        <p:spPr>
          <a:xfrm>
            <a:off x="5844721" y="2354826"/>
            <a:ext cx="2304000" cy="3060888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Rounded Rectangle 114">
            <a:extLst>
              <a:ext uri="{FF2B5EF4-FFF2-40B4-BE49-F238E27FC236}">
                <a16:creationId xmlns:a16="http://schemas.microsoft.com/office/drawing/2014/main" id="{46CE2DAB-F092-16E1-B549-DB532C120EB1}"/>
              </a:ext>
            </a:extLst>
          </p:cNvPr>
          <p:cNvSpPr/>
          <p:nvPr/>
        </p:nvSpPr>
        <p:spPr>
          <a:xfrm>
            <a:off x="5976261" y="3074185"/>
            <a:ext cx="2124000" cy="16289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23B7487B-0A42-A58A-063A-0B89F7D62E51}"/>
              </a:ext>
            </a:extLst>
          </p:cNvPr>
          <p:cNvSpPr txBox="1"/>
          <p:nvPr/>
        </p:nvSpPr>
        <p:spPr>
          <a:xfrm>
            <a:off x="6535560" y="272705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>
                <a:solidFill>
                  <a:srgbClr val="3533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績效保證</a:t>
            </a:r>
            <a:endParaRPr lang="en-US" altLang="zh-TW" sz="1600" b="1" dirty="0">
              <a:solidFill>
                <a:srgbClr val="3533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97671DE8-A9D4-C63E-CABD-263E5950A01C}"/>
              </a:ext>
            </a:extLst>
          </p:cNvPr>
          <p:cNvGrpSpPr/>
          <p:nvPr/>
        </p:nvGrpSpPr>
        <p:grpSpPr>
          <a:xfrm>
            <a:off x="6046635" y="3402291"/>
            <a:ext cx="468000" cy="468000"/>
            <a:chOff x="5500246" y="1563973"/>
            <a:chExt cx="468000" cy="468000"/>
          </a:xfrm>
        </p:grpSpPr>
        <p:sp>
          <p:nvSpPr>
            <p:cNvPr id="82" name="Oval 14">
              <a:extLst>
                <a:ext uri="{FF2B5EF4-FFF2-40B4-BE49-F238E27FC236}">
                  <a16:creationId xmlns:a16="http://schemas.microsoft.com/office/drawing/2014/main" id="{4F20576D-26F1-EF98-2E38-6A570708AD18}"/>
                </a:ext>
              </a:extLst>
            </p:cNvPr>
            <p:cNvSpPr/>
            <p:nvPr/>
          </p:nvSpPr>
          <p:spPr>
            <a:xfrm>
              <a:off x="5500246" y="1563973"/>
              <a:ext cx="468000" cy="468000"/>
            </a:xfrm>
            <a:prstGeom prst="ellipse">
              <a:avLst/>
            </a:prstGeom>
            <a:noFill/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pic>
          <p:nvPicPr>
            <p:cNvPr id="83" name="圖形 82" descr="電池充電">
              <a:extLst>
                <a:ext uri="{FF2B5EF4-FFF2-40B4-BE49-F238E27FC236}">
                  <a16:creationId xmlns:a16="http://schemas.microsoft.com/office/drawing/2014/main" id="{3111458F-F085-B66C-A4EE-E06C82C36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90246" y="1653973"/>
              <a:ext cx="288000" cy="288000"/>
            </a:xfrm>
            <a:prstGeom prst="rect">
              <a:avLst/>
            </a:prstGeom>
          </p:spPr>
        </p:pic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D6563508-892F-5610-0BBC-681DEE4535BD}"/>
              </a:ext>
            </a:extLst>
          </p:cNvPr>
          <p:cNvGrpSpPr/>
          <p:nvPr/>
        </p:nvGrpSpPr>
        <p:grpSpPr>
          <a:xfrm>
            <a:off x="6046635" y="3998950"/>
            <a:ext cx="468000" cy="468000"/>
            <a:chOff x="5500246" y="2142032"/>
            <a:chExt cx="468000" cy="468000"/>
          </a:xfrm>
        </p:grpSpPr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0B191E07-BA7C-0600-34CB-78085A377D7E}"/>
                </a:ext>
              </a:extLst>
            </p:cNvPr>
            <p:cNvSpPr/>
            <p:nvPr/>
          </p:nvSpPr>
          <p:spPr>
            <a:xfrm>
              <a:off x="5500246" y="2142032"/>
              <a:ext cx="468000" cy="468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pic>
          <p:nvPicPr>
            <p:cNvPr id="86" name="圖形 85" descr="美元">
              <a:extLst>
                <a:ext uri="{FF2B5EF4-FFF2-40B4-BE49-F238E27FC236}">
                  <a16:creationId xmlns:a16="http://schemas.microsoft.com/office/drawing/2014/main" id="{6A7EEDDC-76FD-0ACC-07C3-FB5C1C8EF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90246" y="2232032"/>
              <a:ext cx="288000" cy="288000"/>
            </a:xfrm>
            <a:prstGeom prst="rect">
              <a:avLst/>
            </a:prstGeom>
          </p:spPr>
        </p:pic>
      </p:grp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22C51B07-6822-25D7-94E6-9184CBA08092}"/>
              </a:ext>
            </a:extLst>
          </p:cNvPr>
          <p:cNvSpPr txBox="1"/>
          <p:nvPr/>
        </p:nvSpPr>
        <p:spPr>
          <a:xfrm>
            <a:off x="6516161" y="3473956"/>
            <a:ext cx="1584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indent="0">
              <a:buFontTx/>
              <a:buNone/>
              <a:defRPr sz="1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1400" dirty="0"/>
              <a:t>每月出績效報告</a:t>
            </a: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D1C2E4DD-7B1E-3C63-B0B4-2C81E1C7F73A}"/>
              </a:ext>
            </a:extLst>
          </p:cNvPr>
          <p:cNvSpPr txBox="1"/>
          <p:nvPr/>
        </p:nvSpPr>
        <p:spPr>
          <a:xfrm>
            <a:off x="6516162" y="4079061"/>
            <a:ext cx="13507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indent="0">
              <a:buFontTx/>
              <a:buNone/>
              <a:defRPr sz="1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1400" dirty="0"/>
              <a:t>依據績效請款</a:t>
            </a:r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1AE62DD9-C454-19B7-914B-58C39A4B9552}"/>
              </a:ext>
            </a:extLst>
          </p:cNvPr>
          <p:cNvSpPr/>
          <p:nvPr/>
        </p:nvSpPr>
        <p:spPr>
          <a:xfrm>
            <a:off x="8310373" y="1156652"/>
            <a:ext cx="3587239" cy="5632202"/>
          </a:xfrm>
          <a:prstGeom prst="roundRect">
            <a:avLst/>
          </a:prstGeom>
          <a:noFill/>
          <a:ln>
            <a:solidFill>
              <a:srgbClr val="FF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6D0AE626-79C2-F203-8897-40978C114969}"/>
              </a:ext>
            </a:extLst>
          </p:cNvPr>
          <p:cNvSpPr txBox="1"/>
          <p:nvPr/>
        </p:nvSpPr>
        <p:spPr>
          <a:xfrm>
            <a:off x="5832349" y="4533667"/>
            <a:ext cx="23464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無績效</a:t>
            </a:r>
            <a:endParaRPr lang="en-US" altLang="zh-TW" sz="16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無設備攤提  無服務費</a:t>
            </a:r>
            <a:endParaRPr lang="en-US" altLang="zh-TW" sz="16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負績效景沛賠償</a:t>
            </a:r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1EE1E2EF-956E-86C0-2F4E-84E41167404B}"/>
              </a:ext>
            </a:extLst>
          </p:cNvPr>
          <p:cNvGrpSpPr/>
          <p:nvPr/>
        </p:nvGrpSpPr>
        <p:grpSpPr>
          <a:xfrm>
            <a:off x="334243" y="1126028"/>
            <a:ext cx="5483503" cy="2975433"/>
            <a:chOff x="695288" y="784649"/>
            <a:chExt cx="5210245" cy="2975433"/>
          </a:xfrm>
        </p:grpSpPr>
        <p:sp>
          <p:nvSpPr>
            <p:cNvPr id="3" name="Rounded Rectangle 114">
              <a:extLst>
                <a:ext uri="{FF2B5EF4-FFF2-40B4-BE49-F238E27FC236}">
                  <a16:creationId xmlns:a16="http://schemas.microsoft.com/office/drawing/2014/main" id="{F56EEADA-D91A-6F70-4B42-68B70740E87D}"/>
                </a:ext>
              </a:extLst>
            </p:cNvPr>
            <p:cNvSpPr/>
            <p:nvPr/>
          </p:nvSpPr>
          <p:spPr>
            <a:xfrm>
              <a:off x="3545435" y="1161397"/>
              <a:ext cx="2124000" cy="162899"/>
            </a:xfrm>
            <a:prstGeom prst="roundRect">
              <a:avLst>
                <a:gd name="adj" fmla="val 50000"/>
              </a:avLst>
            </a:prstGeom>
            <a:solidFill>
              <a:srgbClr val="FF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" name="Rounded Rectangle 9">
              <a:extLst>
                <a:ext uri="{FF2B5EF4-FFF2-40B4-BE49-F238E27FC236}">
                  <a16:creationId xmlns:a16="http://schemas.microsoft.com/office/drawing/2014/main" id="{D700563B-03DB-8C2F-32FA-23B3A63DB7CF}"/>
                </a:ext>
              </a:extLst>
            </p:cNvPr>
            <p:cNvSpPr/>
            <p:nvPr/>
          </p:nvSpPr>
          <p:spPr>
            <a:xfrm>
              <a:off x="813931" y="1161582"/>
              <a:ext cx="2124000" cy="162899"/>
            </a:xfrm>
            <a:prstGeom prst="roundRect">
              <a:avLst>
                <a:gd name="adj" fmla="val 50000"/>
              </a:avLst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6A059202-73A3-8738-2267-AE4D2F8B6F39}"/>
                </a:ext>
              </a:extLst>
            </p:cNvPr>
            <p:cNvSpPr txBox="1"/>
            <p:nvPr/>
          </p:nvSpPr>
          <p:spPr>
            <a:xfrm>
              <a:off x="1367872" y="1612411"/>
              <a:ext cx="16289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盤點各大樓用電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799F8C3-9E49-1763-601F-641E9FFCC870}"/>
                </a:ext>
              </a:extLst>
            </p:cNvPr>
            <p:cNvSpPr txBox="1"/>
            <p:nvPr/>
          </p:nvSpPr>
          <p:spPr>
            <a:xfrm>
              <a:off x="1415609" y="82700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5334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電價管理</a:t>
              </a:r>
              <a:endPara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35334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7C39F09D-7A82-680B-481C-A03B1D737347}"/>
                </a:ext>
              </a:extLst>
            </p:cNvPr>
            <p:cNvGrpSpPr/>
            <p:nvPr/>
          </p:nvGrpSpPr>
          <p:grpSpPr>
            <a:xfrm>
              <a:off x="872791" y="1506986"/>
              <a:ext cx="468000" cy="468000"/>
              <a:chOff x="305839" y="1584418"/>
              <a:chExt cx="468000" cy="468000"/>
            </a:xfrm>
          </p:grpSpPr>
          <p:sp>
            <p:nvSpPr>
              <p:cNvPr id="11" name="Oval 14">
                <a:extLst>
                  <a:ext uri="{FF2B5EF4-FFF2-40B4-BE49-F238E27FC236}">
                    <a16:creationId xmlns:a16="http://schemas.microsoft.com/office/drawing/2014/main" id="{56EB4ABA-3942-5DCD-206D-FF1A896DBBB3}"/>
                  </a:ext>
                </a:extLst>
              </p:cNvPr>
              <p:cNvSpPr/>
              <p:nvPr/>
            </p:nvSpPr>
            <p:spPr>
              <a:xfrm>
                <a:off x="305839" y="1584418"/>
                <a:ext cx="468000" cy="468000"/>
              </a:xfrm>
              <a:prstGeom prst="ellipse">
                <a:avLst/>
              </a:prstGeom>
              <a:noFill/>
              <a:ln w="76200">
                <a:solidFill>
                  <a:srgbClr val="1C81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pic>
            <p:nvPicPr>
              <p:cNvPr id="12" name="圖形 11" descr="電池充電">
                <a:extLst>
                  <a:ext uri="{FF2B5EF4-FFF2-40B4-BE49-F238E27FC236}">
                    <a16:creationId xmlns:a16="http://schemas.microsoft.com/office/drawing/2014/main" id="{0ECE3431-CE1F-1113-F6CA-38D852123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95839" y="1685859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C1A6D017-296A-30F5-5E70-1A7DDB138B31}"/>
                </a:ext>
              </a:extLst>
            </p:cNvPr>
            <p:cNvSpPr/>
            <p:nvPr/>
          </p:nvSpPr>
          <p:spPr>
            <a:xfrm>
              <a:off x="872791" y="2663103"/>
              <a:ext cx="468000" cy="468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1C8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811177CB-7627-54D4-061D-687336A8526F}"/>
                </a:ext>
              </a:extLst>
            </p:cNvPr>
            <p:cNvGrpSpPr/>
            <p:nvPr/>
          </p:nvGrpSpPr>
          <p:grpSpPr>
            <a:xfrm>
              <a:off x="872791" y="2085045"/>
              <a:ext cx="468000" cy="468000"/>
              <a:chOff x="305839" y="2162477"/>
              <a:chExt cx="468000" cy="468000"/>
            </a:xfrm>
          </p:grpSpPr>
          <p:sp>
            <p:nvSpPr>
              <p:cNvPr id="17" name="Oval 14">
                <a:extLst>
                  <a:ext uri="{FF2B5EF4-FFF2-40B4-BE49-F238E27FC236}">
                    <a16:creationId xmlns:a16="http://schemas.microsoft.com/office/drawing/2014/main" id="{304B572C-72C9-F98A-32EA-33305DE4DA2B}"/>
                  </a:ext>
                </a:extLst>
              </p:cNvPr>
              <p:cNvSpPr/>
              <p:nvPr/>
            </p:nvSpPr>
            <p:spPr>
              <a:xfrm>
                <a:off x="305839" y="2162477"/>
                <a:ext cx="468000" cy="468000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rgbClr val="1C81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pic>
            <p:nvPicPr>
              <p:cNvPr id="18" name="圖形 17" descr="美元">
                <a:extLst>
                  <a:ext uri="{FF2B5EF4-FFF2-40B4-BE49-F238E27FC236}">
                    <a16:creationId xmlns:a16="http://schemas.microsoft.com/office/drawing/2014/main" id="{FBCD187F-1BAE-25AB-028C-748C0E6FE9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95839" y="2252477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F0F4BCFA-8B0B-83F8-FD9B-A83C0A91E965}"/>
                </a:ext>
              </a:extLst>
            </p:cNvPr>
            <p:cNvSpPr txBox="1"/>
            <p:nvPr/>
          </p:nvSpPr>
          <p:spPr>
            <a:xfrm>
              <a:off x="1360189" y="1965424"/>
              <a:ext cx="1628920" cy="699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預估節費效益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訂定基線電價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5334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35334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3382540C-870E-FA13-2D69-5C49B7A81610}"/>
                </a:ext>
              </a:extLst>
            </p:cNvPr>
            <p:cNvSpPr txBox="1"/>
            <p:nvPr/>
          </p:nvSpPr>
          <p:spPr>
            <a:xfrm>
              <a:off x="1367872" y="2766325"/>
              <a:ext cx="16289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zh-TW" altLang="en-US" sz="1400" b="1" dirty="0">
                  <a:solidFill>
                    <a:srgbClr val="35334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降低每度電單價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35334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8A4FC83A-8E9E-2DEF-8455-CEEAEC831AAC}"/>
                </a:ext>
              </a:extLst>
            </p:cNvPr>
            <p:cNvSpPr txBox="1"/>
            <p:nvPr/>
          </p:nvSpPr>
          <p:spPr>
            <a:xfrm>
              <a:off x="4135518" y="82284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5334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智慧節能</a:t>
              </a:r>
              <a:endPara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35334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Oval 14">
              <a:extLst>
                <a:ext uri="{FF2B5EF4-FFF2-40B4-BE49-F238E27FC236}">
                  <a16:creationId xmlns:a16="http://schemas.microsoft.com/office/drawing/2014/main" id="{91325A30-E5CF-FE90-0025-AE807A98CA66}"/>
                </a:ext>
              </a:extLst>
            </p:cNvPr>
            <p:cNvSpPr/>
            <p:nvPr/>
          </p:nvSpPr>
          <p:spPr>
            <a:xfrm>
              <a:off x="3499084" y="2669749"/>
              <a:ext cx="468000" cy="468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B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3CCEADD5-AFAD-A5E8-9DFC-532E8FE37D2B}"/>
                </a:ext>
              </a:extLst>
            </p:cNvPr>
            <p:cNvGrpSpPr/>
            <p:nvPr/>
          </p:nvGrpSpPr>
          <p:grpSpPr>
            <a:xfrm>
              <a:off x="3499084" y="1513632"/>
              <a:ext cx="468000" cy="468000"/>
              <a:chOff x="5362597" y="1563973"/>
              <a:chExt cx="468000" cy="468000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B273002F-9E3A-B005-334F-EE7B26D205AB}"/>
                  </a:ext>
                </a:extLst>
              </p:cNvPr>
              <p:cNvSpPr/>
              <p:nvPr/>
            </p:nvSpPr>
            <p:spPr>
              <a:xfrm>
                <a:off x="5362597" y="1563973"/>
                <a:ext cx="468000" cy="468000"/>
              </a:xfrm>
              <a:prstGeom prst="ellipse">
                <a:avLst/>
              </a:prstGeom>
              <a:noFill/>
              <a:ln w="76200">
                <a:solidFill>
                  <a:srgbClr val="FFBE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pic>
            <p:nvPicPr>
              <p:cNvPr id="27" name="圖形 26" descr="電池充電">
                <a:extLst>
                  <a:ext uri="{FF2B5EF4-FFF2-40B4-BE49-F238E27FC236}">
                    <a16:creationId xmlns:a16="http://schemas.microsoft.com/office/drawing/2014/main" id="{6EBA8F58-1314-F91E-F9BD-9763A98FC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462430" y="1653973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87AEE9D-7CEA-DD91-97A0-A6DDD9EDBE0E}"/>
                </a:ext>
              </a:extLst>
            </p:cNvPr>
            <p:cNvGrpSpPr/>
            <p:nvPr/>
          </p:nvGrpSpPr>
          <p:grpSpPr>
            <a:xfrm>
              <a:off x="3499084" y="2091691"/>
              <a:ext cx="468000" cy="468000"/>
              <a:chOff x="5362597" y="2142032"/>
              <a:chExt cx="468000" cy="468000"/>
            </a:xfrm>
          </p:grpSpPr>
          <p:sp>
            <p:nvSpPr>
              <p:cNvPr id="29" name="Oval 14">
                <a:extLst>
                  <a:ext uri="{FF2B5EF4-FFF2-40B4-BE49-F238E27FC236}">
                    <a16:creationId xmlns:a16="http://schemas.microsoft.com/office/drawing/2014/main" id="{04230EF8-E73B-9442-626A-AA161D9B7CE3}"/>
                  </a:ext>
                </a:extLst>
              </p:cNvPr>
              <p:cNvSpPr/>
              <p:nvPr/>
            </p:nvSpPr>
            <p:spPr>
              <a:xfrm>
                <a:off x="5362597" y="2142032"/>
                <a:ext cx="468000" cy="468000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rgbClr val="FFBE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pic>
            <p:nvPicPr>
              <p:cNvPr id="30" name="圖形 29" descr="美元">
                <a:extLst>
                  <a:ext uri="{FF2B5EF4-FFF2-40B4-BE49-F238E27FC236}">
                    <a16:creationId xmlns:a16="http://schemas.microsoft.com/office/drawing/2014/main" id="{E22D436D-09DC-A5D6-C329-A3D391477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442764" y="2232032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1BFF5DB3-29B7-8370-9165-D60C3D5020DC}"/>
                </a:ext>
              </a:extLst>
            </p:cNvPr>
            <p:cNvSpPr/>
            <p:nvPr/>
          </p:nvSpPr>
          <p:spPr>
            <a:xfrm>
              <a:off x="695288" y="784649"/>
              <a:ext cx="2397381" cy="2970041"/>
            </a:xfrm>
            <a:prstGeom prst="roundRect">
              <a:avLst/>
            </a:prstGeom>
            <a:noFill/>
            <a:ln>
              <a:solidFill>
                <a:srgbClr val="1C8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469A5D3B-D607-1837-59E2-B7103E114F76}"/>
                </a:ext>
              </a:extLst>
            </p:cNvPr>
            <p:cNvSpPr txBox="1"/>
            <p:nvPr/>
          </p:nvSpPr>
          <p:spPr>
            <a:xfrm>
              <a:off x="847546" y="3207158"/>
              <a:ext cx="19994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5334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契約容量高頻率調整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35334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71450" marR="0" lvl="0" indent="-1714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TW" altLang="en-US" sz="1400" b="1" dirty="0">
                  <a:solidFill>
                    <a:srgbClr val="35334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需量控制避免超約</a:t>
              </a:r>
              <a:endParaRPr lang="zh-TW" altLang="en-US" sz="1400" dirty="0"/>
            </a:p>
          </p:txBody>
        </p:sp>
        <p:pic>
          <p:nvPicPr>
            <p:cNvPr id="35" name="圖形 34" descr="下降趨勢">
              <a:extLst>
                <a:ext uri="{FF2B5EF4-FFF2-40B4-BE49-F238E27FC236}">
                  <a16:creationId xmlns:a16="http://schemas.microsoft.com/office/drawing/2014/main" id="{FA4B9B14-389D-247E-A3FB-E80FCF09D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608747" y="2780194"/>
              <a:ext cx="288000" cy="288000"/>
            </a:xfrm>
            <a:prstGeom prst="rect">
              <a:avLst/>
            </a:prstGeom>
          </p:spPr>
        </p:pic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63EC033C-806D-A66C-B6A6-D58198FF11C6}"/>
                </a:ext>
              </a:extLst>
            </p:cNvPr>
            <p:cNvSpPr/>
            <p:nvPr/>
          </p:nvSpPr>
          <p:spPr>
            <a:xfrm>
              <a:off x="3363155" y="788269"/>
              <a:ext cx="2397382" cy="2966422"/>
            </a:xfrm>
            <a:prstGeom prst="roundRect">
              <a:avLst/>
            </a:prstGeom>
            <a:noFill/>
            <a:ln>
              <a:solidFill>
                <a:srgbClr val="FFB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C045FAD2-ECFD-BD14-4962-24B4F5BC7A8C}"/>
                </a:ext>
              </a:extLst>
            </p:cNvPr>
            <p:cNvSpPr txBox="1"/>
            <p:nvPr/>
          </p:nvSpPr>
          <p:spPr>
            <a:xfrm>
              <a:off x="3824093" y="3236862"/>
              <a:ext cx="19994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TW" altLang="en-US" sz="1400" b="1" dirty="0">
                  <a:solidFill>
                    <a:srgbClr val="35334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智慧節能監控系統</a:t>
              </a:r>
              <a:endParaRPr lang="en-US" altLang="zh-TW" sz="1400" b="1" dirty="0">
                <a:solidFill>
                  <a:srgbClr val="3533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71450" marR="0" lvl="0" indent="-1714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TW" altLang="en-US" sz="1400" b="1" dirty="0">
                  <a:solidFill>
                    <a:srgbClr val="35334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供給＝需求＝節能</a:t>
              </a:r>
              <a:endParaRPr lang="zh-TW" altLang="en-US" sz="1400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E3ED676E-153B-D308-00F9-16774A3FCBFD}"/>
                </a:ext>
              </a:extLst>
            </p:cNvPr>
            <p:cNvSpPr txBox="1"/>
            <p:nvPr/>
          </p:nvSpPr>
          <p:spPr>
            <a:xfrm>
              <a:off x="3995376" y="1647864"/>
              <a:ext cx="191015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盤點各大樓空調系統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DC43A4E1-6286-02C0-B8E5-A84DB27D2707}"/>
                </a:ext>
              </a:extLst>
            </p:cNvPr>
            <p:cNvSpPr txBox="1"/>
            <p:nvPr/>
          </p:nvSpPr>
          <p:spPr>
            <a:xfrm>
              <a:off x="3956442" y="2181484"/>
              <a:ext cx="16289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5334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預估節能效益 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35334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9CA9433B-0494-F641-05EF-F16325B9A5B3}"/>
                </a:ext>
              </a:extLst>
            </p:cNvPr>
            <p:cNvSpPr txBox="1"/>
            <p:nvPr/>
          </p:nvSpPr>
          <p:spPr>
            <a:xfrm>
              <a:off x="3987732" y="2787251"/>
              <a:ext cx="16289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53341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節省用電度數 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35334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C106717-C83A-D08F-BD0F-54E9E080B397}"/>
              </a:ext>
            </a:extLst>
          </p:cNvPr>
          <p:cNvSpPr txBox="1"/>
          <p:nvPr/>
        </p:nvSpPr>
        <p:spPr>
          <a:xfrm>
            <a:off x="1829715" y="6372283"/>
            <a:ext cx="2477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初期建置費用客戶免出資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64" name="標題 1">
            <a:extLst>
              <a:ext uri="{FF2B5EF4-FFF2-40B4-BE49-F238E27FC236}">
                <a16:creationId xmlns:a16="http://schemas.microsoft.com/office/drawing/2014/main" id="{2FF582ED-8F66-40F9-9813-0F6F0FBEF6A5}"/>
              </a:ext>
            </a:extLst>
          </p:cNvPr>
          <p:cNvSpPr txBox="1">
            <a:spLocks/>
          </p:cNvSpPr>
          <p:nvPr/>
        </p:nvSpPr>
        <p:spPr>
          <a:xfrm>
            <a:off x="-119739" y="210784"/>
            <a:ext cx="12192000" cy="77127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績效管理合作架構</a:t>
            </a:r>
          </a:p>
        </p:txBody>
      </p:sp>
      <p:sp>
        <p:nvSpPr>
          <p:cNvPr id="66" name="Oval 14">
            <a:extLst>
              <a:ext uri="{FF2B5EF4-FFF2-40B4-BE49-F238E27FC236}">
                <a16:creationId xmlns:a16="http://schemas.microsoft.com/office/drawing/2014/main" id="{5B930DF5-B55B-D251-A2B7-8EBC02DDCFC7}"/>
              </a:ext>
            </a:extLst>
          </p:cNvPr>
          <p:cNvSpPr/>
          <p:nvPr/>
        </p:nvSpPr>
        <p:spPr>
          <a:xfrm>
            <a:off x="8681275" y="1844278"/>
            <a:ext cx="468000" cy="468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E65968C0-CE47-2BA2-3584-FD0F594CED7F}"/>
              </a:ext>
            </a:extLst>
          </p:cNvPr>
          <p:cNvSpPr txBox="1"/>
          <p:nvPr/>
        </p:nvSpPr>
        <p:spPr>
          <a:xfrm>
            <a:off x="9233415" y="1938105"/>
            <a:ext cx="1645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indent="0">
              <a:buFontTx/>
              <a:buNone/>
              <a:defRPr sz="1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1400" dirty="0"/>
              <a:t>合約至少５年</a:t>
            </a:r>
          </a:p>
        </p:txBody>
      </p:sp>
      <p:pic>
        <p:nvPicPr>
          <p:cNvPr id="69" name="圖形 68" descr="下降趨勢">
            <a:extLst>
              <a:ext uri="{FF2B5EF4-FFF2-40B4-BE49-F238E27FC236}">
                <a16:creationId xmlns:a16="http://schemas.microsoft.com/office/drawing/2014/main" id="{EB33DF95-0156-FF7D-2631-392083448241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7842" y="3121486"/>
            <a:ext cx="288000" cy="288000"/>
          </a:xfrm>
          <a:prstGeom prst="rect">
            <a:avLst/>
          </a:prstGeom>
        </p:spPr>
      </p:pic>
      <p:pic>
        <p:nvPicPr>
          <p:cNvPr id="90" name="圖形 89" descr="觸碰 以實心填滿">
            <a:extLst>
              <a:ext uri="{FF2B5EF4-FFF2-40B4-BE49-F238E27FC236}">
                <a16:creationId xmlns:a16="http://schemas.microsoft.com/office/drawing/2014/main" id="{5E40F4E3-EDA9-596F-3223-4EE149009992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769763" y="1917925"/>
            <a:ext cx="296031" cy="296031"/>
          </a:xfrm>
          <a:prstGeom prst="rect">
            <a:avLst/>
          </a:prstGeom>
        </p:spPr>
      </p:pic>
      <p:sp>
        <p:nvSpPr>
          <p:cNvPr id="92" name="Oval 14">
            <a:extLst>
              <a:ext uri="{FF2B5EF4-FFF2-40B4-BE49-F238E27FC236}">
                <a16:creationId xmlns:a16="http://schemas.microsoft.com/office/drawing/2014/main" id="{DF17B97E-78B7-450C-433A-BD294A855496}"/>
              </a:ext>
            </a:extLst>
          </p:cNvPr>
          <p:cNvSpPr/>
          <p:nvPr/>
        </p:nvSpPr>
        <p:spPr>
          <a:xfrm>
            <a:off x="8681275" y="2453729"/>
            <a:ext cx="468000" cy="468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94" name="圖形 93" descr="機器人 外框">
            <a:extLst>
              <a:ext uri="{FF2B5EF4-FFF2-40B4-BE49-F238E27FC236}">
                <a16:creationId xmlns:a16="http://schemas.microsoft.com/office/drawing/2014/main" id="{7AA7CD47-8E79-E7C4-35D8-22A9FB26E4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706551" y="2451635"/>
            <a:ext cx="417447" cy="417447"/>
          </a:xfrm>
          <a:prstGeom prst="rect">
            <a:avLst/>
          </a:prstGeom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E0FB01E9-F485-93B6-ED3D-050D0E563E16}"/>
              </a:ext>
            </a:extLst>
          </p:cNvPr>
          <p:cNvSpPr txBox="1"/>
          <p:nvPr/>
        </p:nvSpPr>
        <p:spPr>
          <a:xfrm>
            <a:off x="9228691" y="2565461"/>
            <a:ext cx="25454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indent="0">
              <a:buFontTx/>
              <a:buNone/>
              <a:defRPr sz="1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1400" dirty="0"/>
              <a:t>合約期間設備保固由景沛負擔</a:t>
            </a:r>
          </a:p>
        </p:txBody>
      </p:sp>
      <p:sp>
        <p:nvSpPr>
          <p:cNvPr id="97" name="Oval 14">
            <a:extLst>
              <a:ext uri="{FF2B5EF4-FFF2-40B4-BE49-F238E27FC236}">
                <a16:creationId xmlns:a16="http://schemas.microsoft.com/office/drawing/2014/main" id="{1B94C4F9-FE47-3189-DE8D-60FF9ABD68F8}"/>
              </a:ext>
            </a:extLst>
          </p:cNvPr>
          <p:cNvSpPr/>
          <p:nvPr/>
        </p:nvSpPr>
        <p:spPr>
          <a:xfrm>
            <a:off x="8684559" y="3075522"/>
            <a:ext cx="468000" cy="468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99" name="圖形 98" descr="傳真 外框">
            <a:extLst>
              <a:ext uri="{FF2B5EF4-FFF2-40B4-BE49-F238E27FC236}">
                <a16:creationId xmlns:a16="http://schemas.microsoft.com/office/drawing/2014/main" id="{93D8BC12-22D7-B4A0-372B-17C7ECBFB11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758884" y="3136326"/>
            <a:ext cx="312780" cy="312780"/>
          </a:xfrm>
          <a:prstGeom prst="rect">
            <a:avLst/>
          </a:prstGeom>
        </p:spPr>
      </p:pic>
      <p:sp>
        <p:nvSpPr>
          <p:cNvPr id="100" name="文字方塊 99">
            <a:extLst>
              <a:ext uri="{FF2B5EF4-FFF2-40B4-BE49-F238E27FC236}">
                <a16:creationId xmlns:a16="http://schemas.microsoft.com/office/drawing/2014/main" id="{71BD7659-9F49-2904-4C4C-68625C6F3927}"/>
              </a:ext>
            </a:extLst>
          </p:cNvPr>
          <p:cNvSpPr txBox="1"/>
          <p:nvPr/>
        </p:nvSpPr>
        <p:spPr>
          <a:xfrm>
            <a:off x="9233415" y="3179810"/>
            <a:ext cx="25454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indent="0">
              <a:buFontTx/>
              <a:buNone/>
              <a:defRPr sz="1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1400" dirty="0"/>
              <a:t>合約期滿設備所有權歸客戶</a:t>
            </a:r>
          </a:p>
        </p:txBody>
      </p:sp>
      <p:sp>
        <p:nvSpPr>
          <p:cNvPr id="101" name="Rectangle 9">
            <a:extLst>
              <a:ext uri="{FF2B5EF4-FFF2-40B4-BE49-F238E27FC236}">
                <a16:creationId xmlns:a16="http://schemas.microsoft.com/office/drawing/2014/main" id="{A3350A41-3CE7-105D-A9EF-18D8606B56A0}"/>
              </a:ext>
            </a:extLst>
          </p:cNvPr>
          <p:cNvSpPr/>
          <p:nvPr/>
        </p:nvSpPr>
        <p:spPr>
          <a:xfrm>
            <a:off x="9977289" y="4894196"/>
            <a:ext cx="975437" cy="17272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電費 </a:t>
            </a:r>
            <a:endParaRPr 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3" name="Rectangle 9">
            <a:extLst>
              <a:ext uri="{FF2B5EF4-FFF2-40B4-BE49-F238E27FC236}">
                <a16:creationId xmlns:a16="http://schemas.microsoft.com/office/drawing/2014/main" id="{2697DBF0-3D17-D8C3-316E-D00F8BDA3C15}"/>
              </a:ext>
            </a:extLst>
          </p:cNvPr>
          <p:cNvSpPr/>
          <p:nvPr/>
        </p:nvSpPr>
        <p:spPr>
          <a:xfrm>
            <a:off x="8896076" y="4183244"/>
            <a:ext cx="994013" cy="244902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電費 </a:t>
            </a:r>
            <a:endParaRPr 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36CC0FF2-9CFD-8DB3-665D-68E04509FFB2}"/>
              </a:ext>
            </a:extLst>
          </p:cNvPr>
          <p:cNvGrpSpPr/>
          <p:nvPr/>
        </p:nvGrpSpPr>
        <p:grpSpPr>
          <a:xfrm>
            <a:off x="8501724" y="3754196"/>
            <a:ext cx="356659" cy="2864979"/>
            <a:chOff x="8541557" y="3651278"/>
            <a:chExt cx="356659" cy="2864979"/>
          </a:xfrm>
        </p:grpSpPr>
        <p:cxnSp>
          <p:nvCxnSpPr>
            <p:cNvPr id="104" name="Straight Connector 23">
              <a:extLst>
                <a:ext uri="{FF2B5EF4-FFF2-40B4-BE49-F238E27FC236}">
                  <a16:creationId xmlns:a16="http://schemas.microsoft.com/office/drawing/2014/main" id="{ED2429E4-7F2F-C6AB-D083-DAFC627EC01E}"/>
                </a:ext>
              </a:extLst>
            </p:cNvPr>
            <p:cNvCxnSpPr>
              <a:cxnSpLocks/>
            </p:cNvCxnSpPr>
            <p:nvPr/>
          </p:nvCxnSpPr>
          <p:spPr>
            <a:xfrm>
              <a:off x="8541557" y="3651278"/>
              <a:ext cx="3309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24">
              <a:extLst>
                <a:ext uri="{FF2B5EF4-FFF2-40B4-BE49-F238E27FC236}">
                  <a16:creationId xmlns:a16="http://schemas.microsoft.com/office/drawing/2014/main" id="{D401E0C9-3C51-16F4-E8A2-2312B10484EA}"/>
                </a:ext>
              </a:extLst>
            </p:cNvPr>
            <p:cNvCxnSpPr>
              <a:cxnSpLocks/>
            </p:cNvCxnSpPr>
            <p:nvPr/>
          </p:nvCxnSpPr>
          <p:spPr>
            <a:xfrm>
              <a:off x="8567291" y="6516257"/>
              <a:ext cx="3309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25">
              <a:extLst>
                <a:ext uri="{FF2B5EF4-FFF2-40B4-BE49-F238E27FC236}">
                  <a16:creationId xmlns:a16="http://schemas.microsoft.com/office/drawing/2014/main" id="{BAAAF6AA-FE4A-ED8A-A343-7CCC4C4EF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7019" y="3651278"/>
              <a:ext cx="1" cy="6721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26">
              <a:extLst>
                <a:ext uri="{FF2B5EF4-FFF2-40B4-BE49-F238E27FC236}">
                  <a16:creationId xmlns:a16="http://schemas.microsoft.com/office/drawing/2014/main" id="{A11E9163-CACB-8929-2F8C-754791A5903F}"/>
                </a:ext>
              </a:extLst>
            </p:cNvPr>
            <p:cNvCxnSpPr>
              <a:cxnSpLocks/>
            </p:cNvCxnSpPr>
            <p:nvPr/>
          </p:nvCxnSpPr>
          <p:spPr>
            <a:xfrm>
              <a:off x="8725672" y="5706617"/>
              <a:ext cx="14162" cy="7737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27">
              <a:extLst>
                <a:ext uri="{FF2B5EF4-FFF2-40B4-BE49-F238E27FC236}">
                  <a16:creationId xmlns:a16="http://schemas.microsoft.com/office/drawing/2014/main" id="{9C7B8547-C634-8066-7A73-918EC874C812}"/>
                </a:ext>
              </a:extLst>
            </p:cNvPr>
            <p:cNvSpPr txBox="1"/>
            <p:nvPr/>
          </p:nvSpPr>
          <p:spPr>
            <a:xfrm rot="5400000">
              <a:off x="7913639" y="4889767"/>
              <a:ext cx="1615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原費用</a:t>
              </a:r>
              <a:endParaRPr 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09" name="Rectangle 8">
            <a:extLst>
              <a:ext uri="{FF2B5EF4-FFF2-40B4-BE49-F238E27FC236}">
                <a16:creationId xmlns:a16="http://schemas.microsoft.com/office/drawing/2014/main" id="{4B2E5180-FB88-1FCC-5219-D247FAEFEEED}"/>
              </a:ext>
            </a:extLst>
          </p:cNvPr>
          <p:cNvSpPr/>
          <p:nvPr/>
        </p:nvSpPr>
        <p:spPr>
          <a:xfrm>
            <a:off x="8894941" y="3742525"/>
            <a:ext cx="994013" cy="440719"/>
          </a:xfrm>
          <a:prstGeom prst="rect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EMS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endParaRPr 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1" name="Rectangle 8">
            <a:extLst>
              <a:ext uri="{FF2B5EF4-FFF2-40B4-BE49-F238E27FC236}">
                <a16:creationId xmlns:a16="http://schemas.microsoft.com/office/drawing/2014/main" id="{E011EEF9-DC09-EB4D-B152-4DA98F5473F0}"/>
              </a:ext>
            </a:extLst>
          </p:cNvPr>
          <p:cNvSpPr/>
          <p:nvPr/>
        </p:nvSpPr>
        <p:spPr>
          <a:xfrm>
            <a:off x="9980163" y="4596250"/>
            <a:ext cx="972375" cy="307778"/>
          </a:xfrm>
          <a:prstGeom prst="rect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設備攤提</a:t>
            </a:r>
            <a:endParaRPr 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2" name="Straight Connector 23">
            <a:extLst>
              <a:ext uri="{FF2B5EF4-FFF2-40B4-BE49-F238E27FC236}">
                <a16:creationId xmlns:a16="http://schemas.microsoft.com/office/drawing/2014/main" id="{C7CA4290-FA65-35AF-C806-0B9D529CFE25}"/>
              </a:ext>
            </a:extLst>
          </p:cNvPr>
          <p:cNvCxnSpPr>
            <a:cxnSpLocks/>
          </p:cNvCxnSpPr>
          <p:nvPr/>
        </p:nvCxnSpPr>
        <p:spPr>
          <a:xfrm>
            <a:off x="11014641" y="4191843"/>
            <a:ext cx="3309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24">
            <a:extLst>
              <a:ext uri="{FF2B5EF4-FFF2-40B4-BE49-F238E27FC236}">
                <a16:creationId xmlns:a16="http://schemas.microsoft.com/office/drawing/2014/main" id="{73A25FFD-F086-FC34-8619-EE088FA9790A}"/>
              </a:ext>
            </a:extLst>
          </p:cNvPr>
          <p:cNvCxnSpPr>
            <a:cxnSpLocks/>
          </p:cNvCxnSpPr>
          <p:nvPr/>
        </p:nvCxnSpPr>
        <p:spPr>
          <a:xfrm>
            <a:off x="11042613" y="4916698"/>
            <a:ext cx="3309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25">
            <a:extLst>
              <a:ext uri="{FF2B5EF4-FFF2-40B4-BE49-F238E27FC236}">
                <a16:creationId xmlns:a16="http://schemas.microsoft.com/office/drawing/2014/main" id="{D063E9FE-2895-0E0A-A31A-F98F9D20F033}"/>
              </a:ext>
            </a:extLst>
          </p:cNvPr>
          <p:cNvCxnSpPr>
            <a:cxnSpLocks/>
          </p:cNvCxnSpPr>
          <p:nvPr/>
        </p:nvCxnSpPr>
        <p:spPr>
          <a:xfrm flipV="1">
            <a:off x="11206487" y="4214411"/>
            <a:ext cx="0" cy="215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26">
            <a:extLst>
              <a:ext uri="{FF2B5EF4-FFF2-40B4-BE49-F238E27FC236}">
                <a16:creationId xmlns:a16="http://schemas.microsoft.com/office/drawing/2014/main" id="{8BF76530-F099-4355-FA2C-29224351FE36}"/>
              </a:ext>
            </a:extLst>
          </p:cNvPr>
          <p:cNvCxnSpPr>
            <a:cxnSpLocks/>
          </p:cNvCxnSpPr>
          <p:nvPr/>
        </p:nvCxnSpPr>
        <p:spPr>
          <a:xfrm>
            <a:off x="11195060" y="4712765"/>
            <a:ext cx="0" cy="195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27">
            <a:extLst>
              <a:ext uri="{FF2B5EF4-FFF2-40B4-BE49-F238E27FC236}">
                <a16:creationId xmlns:a16="http://schemas.microsoft.com/office/drawing/2014/main" id="{E66CD7EF-A91B-B1DE-8793-1AA2871681E5}"/>
              </a:ext>
            </a:extLst>
          </p:cNvPr>
          <p:cNvSpPr txBox="1"/>
          <p:nvPr/>
        </p:nvSpPr>
        <p:spPr>
          <a:xfrm rot="5400000" flipH="1">
            <a:off x="10601182" y="4465158"/>
            <a:ext cx="1203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總節省</a:t>
            </a:r>
            <a:endParaRPr 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" name="Rectangle 8">
            <a:extLst>
              <a:ext uri="{FF2B5EF4-FFF2-40B4-BE49-F238E27FC236}">
                <a16:creationId xmlns:a16="http://schemas.microsoft.com/office/drawing/2014/main" id="{91217D61-48A9-4828-CE37-FDF8FEE95D7C}"/>
              </a:ext>
            </a:extLst>
          </p:cNvPr>
          <p:cNvSpPr/>
          <p:nvPr/>
        </p:nvSpPr>
        <p:spPr>
          <a:xfrm>
            <a:off x="9980435" y="4192929"/>
            <a:ext cx="975438" cy="193909"/>
          </a:xfrm>
          <a:prstGeom prst="rect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客戶淨效益</a:t>
            </a:r>
            <a:endParaRPr 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3" name="群組 122">
            <a:extLst>
              <a:ext uri="{FF2B5EF4-FFF2-40B4-BE49-F238E27FC236}">
                <a16:creationId xmlns:a16="http://schemas.microsoft.com/office/drawing/2014/main" id="{293B6D63-BA8D-8D20-284D-22DFDF79481D}"/>
              </a:ext>
            </a:extLst>
          </p:cNvPr>
          <p:cNvGrpSpPr/>
          <p:nvPr/>
        </p:nvGrpSpPr>
        <p:grpSpPr>
          <a:xfrm>
            <a:off x="11232922" y="4125129"/>
            <a:ext cx="396221" cy="2494046"/>
            <a:chOff x="11523958" y="4022211"/>
            <a:chExt cx="396221" cy="2494046"/>
          </a:xfrm>
        </p:grpSpPr>
        <p:cxnSp>
          <p:nvCxnSpPr>
            <p:cNvPr id="118" name="Straight Connector 23">
              <a:extLst>
                <a:ext uri="{FF2B5EF4-FFF2-40B4-BE49-F238E27FC236}">
                  <a16:creationId xmlns:a16="http://schemas.microsoft.com/office/drawing/2014/main" id="{FFD3E4F2-D3DA-C435-9311-9EAC29270829}"/>
                </a:ext>
              </a:extLst>
            </p:cNvPr>
            <p:cNvCxnSpPr>
              <a:cxnSpLocks/>
            </p:cNvCxnSpPr>
            <p:nvPr/>
          </p:nvCxnSpPr>
          <p:spPr>
            <a:xfrm>
              <a:off x="11523958" y="4088926"/>
              <a:ext cx="3309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24">
              <a:extLst>
                <a:ext uri="{FF2B5EF4-FFF2-40B4-BE49-F238E27FC236}">
                  <a16:creationId xmlns:a16="http://schemas.microsoft.com/office/drawing/2014/main" id="{24CA8546-79DC-07DA-E798-596641A4D9C2}"/>
                </a:ext>
              </a:extLst>
            </p:cNvPr>
            <p:cNvCxnSpPr>
              <a:cxnSpLocks/>
            </p:cNvCxnSpPr>
            <p:nvPr/>
          </p:nvCxnSpPr>
          <p:spPr>
            <a:xfrm>
              <a:off x="11589254" y="6516257"/>
              <a:ext cx="3309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25">
              <a:extLst>
                <a:ext uri="{FF2B5EF4-FFF2-40B4-BE49-F238E27FC236}">
                  <a16:creationId xmlns:a16="http://schemas.microsoft.com/office/drawing/2014/main" id="{5336664A-45C0-1C96-7429-1BE0565BCC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15803" y="4131593"/>
              <a:ext cx="1" cy="6721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26">
              <a:extLst>
                <a:ext uri="{FF2B5EF4-FFF2-40B4-BE49-F238E27FC236}">
                  <a16:creationId xmlns:a16="http://schemas.microsoft.com/office/drawing/2014/main" id="{3A2CED1A-9C1F-9E1B-5365-8FD02C578295}"/>
                </a:ext>
              </a:extLst>
            </p:cNvPr>
            <p:cNvCxnSpPr>
              <a:cxnSpLocks/>
            </p:cNvCxnSpPr>
            <p:nvPr/>
          </p:nvCxnSpPr>
          <p:spPr>
            <a:xfrm>
              <a:off x="11761797" y="6076282"/>
              <a:ext cx="0" cy="4040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27">
              <a:extLst>
                <a:ext uri="{FF2B5EF4-FFF2-40B4-BE49-F238E27FC236}">
                  <a16:creationId xmlns:a16="http://schemas.microsoft.com/office/drawing/2014/main" id="{D3EA4F1F-1FE4-80BF-D6A3-8769E6273F01}"/>
                </a:ext>
              </a:extLst>
            </p:cNvPr>
            <p:cNvSpPr txBox="1"/>
            <p:nvPr/>
          </p:nvSpPr>
          <p:spPr>
            <a:xfrm rot="5400000">
              <a:off x="10627016" y="4969058"/>
              <a:ext cx="21706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景沛智慧管理</a:t>
              </a:r>
              <a:endParaRPr 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3DBFCC7-F558-5355-EC7F-F7619D26E28D}"/>
              </a:ext>
            </a:extLst>
          </p:cNvPr>
          <p:cNvGrpSpPr/>
          <p:nvPr/>
        </p:nvGrpSpPr>
        <p:grpSpPr>
          <a:xfrm>
            <a:off x="-85042" y="-38858"/>
            <a:ext cx="1465088" cy="1203225"/>
            <a:chOff x="2" y="62756"/>
            <a:chExt cx="2147446" cy="1721223"/>
          </a:xfrm>
        </p:grpSpPr>
        <p:pic>
          <p:nvPicPr>
            <p:cNvPr id="6" name="图片 11">
              <a:extLst>
                <a:ext uri="{FF2B5EF4-FFF2-40B4-BE49-F238E27FC236}">
                  <a16:creationId xmlns:a16="http://schemas.microsoft.com/office/drawing/2014/main" id="{496A89B8-80B7-8A2D-CD85-F6E0F8B76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12" r="37328" b="22855"/>
            <a:stretch/>
          </p:blipFill>
          <p:spPr>
            <a:xfrm>
              <a:off x="2" y="62756"/>
              <a:ext cx="2147446" cy="1721223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231763-98B7-7BAF-4274-6F71C1D0D38E}"/>
                </a:ext>
              </a:extLst>
            </p:cNvPr>
            <p:cNvSpPr txBox="1"/>
            <p:nvPr/>
          </p:nvSpPr>
          <p:spPr>
            <a:xfrm>
              <a:off x="614567" y="522830"/>
              <a:ext cx="994052" cy="83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合作架構</a:t>
              </a:r>
            </a:p>
          </p:txBody>
        </p:sp>
      </p:grp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57197815-7A3E-031D-F4F3-9D9257EF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IMA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27FD0013-2A2D-C4E3-37FB-08AB08CAF353}"/>
              </a:ext>
            </a:extLst>
          </p:cNvPr>
          <p:cNvSpPr/>
          <p:nvPr/>
        </p:nvSpPr>
        <p:spPr>
          <a:xfrm>
            <a:off x="9975671" y="4392509"/>
            <a:ext cx="975438" cy="193909"/>
          </a:xfrm>
          <a:prstGeom prst="rect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景沛服務費</a:t>
            </a:r>
            <a:endParaRPr 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759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92B008-57BC-48E0-905F-19BE725DE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8675" y="510574"/>
            <a:ext cx="7063658" cy="971179"/>
          </a:xfrm>
        </p:spPr>
        <p:txBody>
          <a:bodyPr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10%~30%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的用電成本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7392BA21-D6CF-4FCD-A21F-27DD4AC47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995" y="1693993"/>
            <a:ext cx="4212930" cy="4741631"/>
          </a:xfrm>
          <a:prstGeom prst="rect">
            <a:avLst/>
          </a:prstGeom>
        </p:spPr>
      </p:pic>
      <p:pic>
        <p:nvPicPr>
          <p:cNvPr id="9" name="圖片 13">
            <a:extLst>
              <a:ext uri="{FF2B5EF4-FFF2-40B4-BE49-F238E27FC236}">
                <a16:creationId xmlns:a16="http://schemas.microsoft.com/office/drawing/2014/main" id="{E229CEB2-D298-42B5-B3CC-ED3C58D439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146" y="1907023"/>
            <a:ext cx="1515798" cy="12510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6959945F-E26C-44E9-AE95-AACCF6FBF0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44" y="4944450"/>
            <a:ext cx="865841" cy="9745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1614D354-EB14-41D3-AA81-C70306494B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800" y="4334800"/>
            <a:ext cx="682075" cy="78206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C81FA5AE-430D-4729-8409-D81FE8229D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74" y="4269253"/>
            <a:ext cx="975063" cy="6751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6876B282-E118-4544-B5D8-48BEB45096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440" y="5009828"/>
            <a:ext cx="969297" cy="72334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" name="圖片 4">
            <a:extLst>
              <a:ext uri="{FF2B5EF4-FFF2-40B4-BE49-F238E27FC236}">
                <a16:creationId xmlns:a16="http://schemas.microsoft.com/office/drawing/2014/main" id="{2241CEBB-750F-46DD-A2F2-6ABE8E03B59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0" t="11234"/>
          <a:stretch/>
        </p:blipFill>
        <p:spPr>
          <a:xfrm>
            <a:off x="9975465" y="3935973"/>
            <a:ext cx="1389548" cy="10779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Rectangle 20">
            <a:extLst>
              <a:ext uri="{FF2B5EF4-FFF2-40B4-BE49-F238E27FC236}">
                <a16:creationId xmlns:a16="http://schemas.microsoft.com/office/drawing/2014/main" id="{49A2C0F3-44FC-4E71-9362-46E94BBF50AB}"/>
              </a:ext>
            </a:extLst>
          </p:cNvPr>
          <p:cNvSpPr/>
          <p:nvPr/>
        </p:nvSpPr>
        <p:spPr>
          <a:xfrm>
            <a:off x="7126657" y="3312253"/>
            <a:ext cx="34676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200" b="1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持續保持最佳效率</a:t>
            </a:r>
            <a:endParaRPr lang="en-US" sz="3200" b="1" cap="none" spc="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AFEFE263-ECE4-4DFA-A98B-7611A8DEB80C}"/>
              </a:ext>
            </a:extLst>
          </p:cNvPr>
          <p:cNvSpPr txBox="1"/>
          <p:nvPr/>
        </p:nvSpPr>
        <p:spPr>
          <a:xfrm>
            <a:off x="6004036" y="565868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空調變頻</a:t>
            </a:r>
            <a:endParaRPr 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C7254C00-1C72-4490-AC0B-3C0253D7E714}"/>
              </a:ext>
            </a:extLst>
          </p:cNvPr>
          <p:cNvSpPr txBox="1"/>
          <p:nvPr/>
        </p:nvSpPr>
        <p:spPr>
          <a:xfrm>
            <a:off x="7148238" y="572651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需量管理</a:t>
            </a:r>
            <a:endParaRPr 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3AC4D13F-2478-42D6-AABC-E5EB7824D737}"/>
              </a:ext>
            </a:extLst>
          </p:cNvPr>
          <p:cNvSpPr txBox="1"/>
          <p:nvPr/>
        </p:nvSpPr>
        <p:spPr>
          <a:xfrm>
            <a:off x="5926004" y="410649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高效率照明</a:t>
            </a:r>
            <a:endParaRPr 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481CCDC4-CE65-47CF-93DE-2336A94A0461}"/>
              </a:ext>
            </a:extLst>
          </p:cNvPr>
          <p:cNvSpPr txBox="1"/>
          <p:nvPr/>
        </p:nvSpPr>
        <p:spPr>
          <a:xfrm>
            <a:off x="7316149" y="422282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最適資費方案</a:t>
            </a:r>
            <a:endParaRPr 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TextBox 25">
            <a:extLst>
              <a:ext uri="{FF2B5EF4-FFF2-40B4-BE49-F238E27FC236}">
                <a16:creationId xmlns:a16="http://schemas.microsoft.com/office/drawing/2014/main" id="{DB1EF32E-5FA3-4E5E-9C78-BB83DF564666}"/>
              </a:ext>
            </a:extLst>
          </p:cNvPr>
          <p:cNvSpPr txBox="1"/>
          <p:nvPr/>
        </p:nvSpPr>
        <p:spPr>
          <a:xfrm>
            <a:off x="9425597" y="195496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大數據分析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即時運轉狀況設定策略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TextBox 26">
            <a:extLst>
              <a:ext uri="{FF2B5EF4-FFF2-40B4-BE49-F238E27FC236}">
                <a16:creationId xmlns:a16="http://schemas.microsoft.com/office/drawing/2014/main" id="{115E0ADB-AA62-4F0F-9C7B-8366539E8B4B}"/>
              </a:ext>
            </a:extLst>
          </p:cNvPr>
          <p:cNvSpPr txBox="1"/>
          <p:nvPr/>
        </p:nvSpPr>
        <p:spPr>
          <a:xfrm>
            <a:off x="5353271" y="3808981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設定最適設備與運轉參數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CAA7E4B8-E25F-4223-BFFD-D66E7DD46846}"/>
              </a:ext>
            </a:extLst>
          </p:cNvPr>
          <p:cNvSpPr txBox="1"/>
          <p:nvPr/>
        </p:nvSpPr>
        <p:spPr>
          <a:xfrm>
            <a:off x="9630855" y="523047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精準實測運轉數據上傳雲端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追蹤績效確認效果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614748-2027-4FD0-82FB-8234AB093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4579" y="1773025"/>
            <a:ext cx="8946541" cy="4741631"/>
          </a:xfrm>
        </p:spPr>
        <p:txBody>
          <a:bodyPr>
            <a:normAutofit fontScale="92500" lnSpcReduction="10000"/>
          </a:bodyPr>
          <a:lstStyle/>
          <a:p>
            <a:pPr>
              <a:buFont typeface="Century Gothic" panose="020B0502020202020204" pitchFamily="34" charset="0"/>
              <a:buChar char="►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智慧節能核心技術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Century Gothic" panose="020B0502020202020204" pitchFamily="34" charset="0"/>
              <a:buChar char="►"/>
            </a:pP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每分鐘的即時用電數據收集</a:t>
            </a:r>
            <a:endParaRPr lang="en-US" altLang="zh-TW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Century Gothic" panose="020B0502020202020204" pitchFamily="34" charset="0"/>
              <a:buChar char="►"/>
            </a:pP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大數據分析即時運轉狀況設定策略</a:t>
            </a:r>
            <a:endParaRPr lang="en-US" altLang="zh-TW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Century Gothic" panose="020B0502020202020204" pitchFamily="34" charset="0"/>
              <a:buChar char="►"/>
            </a:pP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雲端設定最適設備與運轉參數</a:t>
            </a:r>
            <a:endParaRPr lang="en-US" altLang="zh-TW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Century Gothic" panose="020B0502020202020204" pitchFamily="34" charset="0"/>
              <a:buChar char="►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節費（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$$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Century Gothic" panose="020B0502020202020204" pitchFamily="34" charset="0"/>
              <a:buChar char="►"/>
            </a:pP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運用台電規則調整契約策略</a:t>
            </a:r>
            <a:endParaRPr lang="en-US" altLang="zh-TW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Century Gothic" panose="020B0502020202020204" pitchFamily="34" charset="0"/>
              <a:buChar char="►"/>
            </a:pP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需量控制</a:t>
            </a:r>
            <a:endParaRPr lang="en-US" altLang="zh-TW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Century Gothic" panose="020B0502020202020204" pitchFamily="34" charset="0"/>
              <a:buChar char="►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節能（度數／減碳）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60000"/>
              </a:lnSpc>
              <a:buFont typeface="Century Gothic" panose="020B0502020202020204" pitchFamily="34" charset="0"/>
              <a:buChar char="►"/>
            </a:pP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智慧空調管理</a:t>
            </a:r>
            <a:endParaRPr lang="en-US" altLang="zh-TW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F86D940-7BA8-486D-AF09-E8E042E6F137}"/>
              </a:ext>
            </a:extLst>
          </p:cNvPr>
          <p:cNvGrpSpPr/>
          <p:nvPr/>
        </p:nvGrpSpPr>
        <p:grpSpPr>
          <a:xfrm>
            <a:off x="2" y="62756"/>
            <a:ext cx="2147446" cy="1721223"/>
            <a:chOff x="2" y="62756"/>
            <a:chExt cx="2147446" cy="1721223"/>
          </a:xfrm>
        </p:grpSpPr>
        <p:pic>
          <p:nvPicPr>
            <p:cNvPr id="26" name="图片 11">
              <a:extLst>
                <a:ext uri="{FF2B5EF4-FFF2-40B4-BE49-F238E27FC236}">
                  <a16:creationId xmlns:a16="http://schemas.microsoft.com/office/drawing/2014/main" id="{3EC0A20B-3729-46C4-88C2-ACDED10D8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12" r="37328" b="22855"/>
            <a:stretch/>
          </p:blipFill>
          <p:spPr>
            <a:xfrm>
              <a:off x="2" y="62756"/>
              <a:ext cx="2147446" cy="1721223"/>
            </a:xfrm>
            <a:prstGeom prst="rect">
              <a:avLst/>
            </a:prstGeom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0702F801-0362-4D48-A657-5644CF5D70D4}"/>
                </a:ext>
              </a:extLst>
            </p:cNvPr>
            <p:cNvSpPr txBox="1"/>
            <p:nvPr/>
          </p:nvSpPr>
          <p:spPr>
            <a:xfrm>
              <a:off x="726223" y="635349"/>
              <a:ext cx="824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能源管理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2989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 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6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3AC73CC-149E-4136-A24F-64A90137EF9B}"/>
              </a:ext>
            </a:extLst>
          </p:cNvPr>
          <p:cNvGrpSpPr/>
          <p:nvPr/>
        </p:nvGrpSpPr>
        <p:grpSpPr>
          <a:xfrm>
            <a:off x="1314010" y="635349"/>
            <a:ext cx="9114041" cy="5970723"/>
            <a:chOff x="1314010" y="531843"/>
            <a:chExt cx="9136260" cy="6074229"/>
          </a:xfrm>
        </p:grpSpPr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1372C72C-C7D2-46FA-B214-5CA2792B1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070" t="34962" r="20939" b="19123"/>
            <a:stretch/>
          </p:blipFill>
          <p:spPr>
            <a:xfrm>
              <a:off x="1314010" y="531843"/>
              <a:ext cx="9136260" cy="6074229"/>
            </a:xfrm>
            <a:prstGeom prst="rect">
              <a:avLst/>
            </a:prstGeom>
          </p:spPr>
        </p:pic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D0AC05BE-74AD-436E-8AF4-0840D0E07778}"/>
                </a:ext>
              </a:extLst>
            </p:cNvPr>
            <p:cNvSpPr/>
            <p:nvPr/>
          </p:nvSpPr>
          <p:spPr>
            <a:xfrm>
              <a:off x="9479902" y="635349"/>
              <a:ext cx="276165" cy="5029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FC90373E-49CD-471C-A025-3E3C7D436780}"/>
              </a:ext>
            </a:extLst>
          </p:cNvPr>
          <p:cNvGrpSpPr/>
          <p:nvPr/>
        </p:nvGrpSpPr>
        <p:grpSpPr>
          <a:xfrm>
            <a:off x="2" y="62756"/>
            <a:ext cx="2147446" cy="1721223"/>
            <a:chOff x="2" y="62756"/>
            <a:chExt cx="2147446" cy="1721223"/>
          </a:xfrm>
        </p:grpSpPr>
        <p:pic>
          <p:nvPicPr>
            <p:cNvPr id="77" name="图片 11">
              <a:extLst>
                <a:ext uri="{FF2B5EF4-FFF2-40B4-BE49-F238E27FC236}">
                  <a16:creationId xmlns:a16="http://schemas.microsoft.com/office/drawing/2014/main" id="{F0D6F84E-C2F6-4593-8256-305CBF2FA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12" r="37328" b="22855"/>
            <a:stretch/>
          </p:blipFill>
          <p:spPr>
            <a:xfrm>
              <a:off x="2" y="62756"/>
              <a:ext cx="2147446" cy="1721223"/>
            </a:xfrm>
            <a:prstGeom prst="rect">
              <a:avLst/>
            </a:prstGeom>
          </p:spPr>
        </p:pic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1ECEAA2D-2B43-492F-9A68-0E86AA727993}"/>
                </a:ext>
              </a:extLst>
            </p:cNvPr>
            <p:cNvSpPr txBox="1"/>
            <p:nvPr/>
          </p:nvSpPr>
          <p:spPr>
            <a:xfrm>
              <a:off x="726223" y="635349"/>
              <a:ext cx="824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電價管理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203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B05FE-E363-4E2B-BF75-4E6173794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402" y="709786"/>
            <a:ext cx="7779964" cy="369332"/>
          </a:xfrm>
        </p:spPr>
        <p:txBody>
          <a:bodyPr>
            <a:noAutofit/>
          </a:bodyPr>
          <a:lstStyle/>
          <a:p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你一定要加入景沛智慧管理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3D11C50-A1A1-45B2-A4C9-D0AA9A86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BA0752-ED4D-4D44-9D87-A00BA6C53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7</a:t>
            </a:fld>
            <a:endParaRPr lang="en-US"/>
          </a:p>
        </p:txBody>
      </p:sp>
      <p:pic>
        <p:nvPicPr>
          <p:cNvPr id="6" name="內容版面配置區 6" descr="一張含有 圍欄 的圖片&#10;&#10;自動產生的描述">
            <a:extLst>
              <a:ext uri="{FF2B5EF4-FFF2-40B4-BE49-F238E27FC236}">
                <a16:creationId xmlns:a16="http://schemas.microsoft.com/office/drawing/2014/main" id="{C3919475-4F1C-460E-94E9-71CE4FB42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71" y="1745479"/>
            <a:ext cx="4595258" cy="298218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B069CC6-8485-43D3-9E4B-EDCF36D20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28" y="1745480"/>
            <a:ext cx="4587638" cy="2982185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665355D0-14EF-461E-8B55-344A7A182BDD}"/>
              </a:ext>
            </a:extLst>
          </p:cNvPr>
          <p:cNvSpPr/>
          <p:nvPr/>
        </p:nvSpPr>
        <p:spPr>
          <a:xfrm>
            <a:off x="5838700" y="1837189"/>
            <a:ext cx="1223682" cy="76339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浪費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9822821-B4B5-4573-BBF9-32BFC707F4A9}"/>
              </a:ext>
            </a:extLst>
          </p:cNvPr>
          <p:cNvSpPr/>
          <p:nvPr/>
        </p:nvSpPr>
        <p:spPr>
          <a:xfrm>
            <a:off x="8499409" y="2600587"/>
            <a:ext cx="1223682" cy="76339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浪費</a:t>
            </a: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5FAA076-3267-49F5-9AD2-2AA7CA00315C}"/>
              </a:ext>
            </a:extLst>
          </p:cNvPr>
          <p:cNvSpPr/>
          <p:nvPr/>
        </p:nvSpPr>
        <p:spPr>
          <a:xfrm>
            <a:off x="1251062" y="2025691"/>
            <a:ext cx="1223682" cy="76339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浪費</a:t>
            </a: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4D42E598-6C58-4121-B1B3-1A5981675362}"/>
              </a:ext>
            </a:extLst>
          </p:cNvPr>
          <p:cNvSpPr/>
          <p:nvPr/>
        </p:nvSpPr>
        <p:spPr>
          <a:xfrm>
            <a:off x="4441239" y="2091475"/>
            <a:ext cx="974186" cy="76339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浪費</a:t>
            </a: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DC187E0D-2EEB-409C-A6A3-880E629C8A5B}"/>
              </a:ext>
            </a:extLst>
          </p:cNvPr>
          <p:cNvSpPr/>
          <p:nvPr/>
        </p:nvSpPr>
        <p:spPr>
          <a:xfrm>
            <a:off x="6663107" y="2552066"/>
            <a:ext cx="1223682" cy="51830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浪費</a:t>
            </a:r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7D3EDBD2-0390-4AF0-8C10-A568FBDC9336}"/>
              </a:ext>
            </a:extLst>
          </p:cNvPr>
          <p:cNvGraphicFramePr>
            <a:graphicFrameLocks noGrp="1"/>
          </p:cNvGraphicFramePr>
          <p:nvPr/>
        </p:nvGraphicFramePr>
        <p:xfrm>
          <a:off x="852296" y="4819374"/>
          <a:ext cx="9605820" cy="141109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605820">
                  <a:extLst>
                    <a:ext uri="{9D8B030D-6E8A-4147-A177-3AD203B41FA5}">
                      <a16:colId xmlns:a16="http://schemas.microsoft.com/office/drawing/2014/main" val="1639816934"/>
                    </a:ext>
                  </a:extLst>
                </a:gridCol>
              </a:tblGrid>
              <a:tr h="1411094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sz="1600" dirty="0"/>
                        <a:t>不用再擔心契約訂的不好</a:t>
                      </a:r>
                      <a:endParaRPr lang="en-US" altLang="zh-TW" sz="16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sz="1600" dirty="0"/>
                        <a:t>不用再擔心如果需求變動，導致用電忽高忽低，損神又傷財</a:t>
                      </a:r>
                      <a:endParaRPr lang="en-US" altLang="zh-TW" sz="16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sz="1600" dirty="0"/>
                        <a:t>不用再擔心自己建置人力跟設備不符合成本</a:t>
                      </a:r>
                      <a:endParaRPr lang="en-US" altLang="zh-TW" sz="16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TW" sz="16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zh-TW" altLang="en-US" sz="1600" dirty="0"/>
                        <a:t>    </a:t>
                      </a:r>
                      <a:r>
                        <a:rPr lang="zh-TW" altLang="en-US" sz="2000" dirty="0">
                          <a:solidFill>
                            <a:srgbClr val="FF0000"/>
                          </a:solidFill>
                        </a:rPr>
                        <a:t>讓景沛幫您解決所有問題，</a:t>
                      </a:r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100%</a:t>
                      </a:r>
                      <a:r>
                        <a:rPr lang="zh-TW" altLang="en-US" sz="2000" dirty="0">
                          <a:solidFill>
                            <a:srgbClr val="FF0000"/>
                          </a:solidFill>
                        </a:rPr>
                        <a:t>達績效的方案</a:t>
                      </a:r>
                      <a:endParaRPr lang="en-US" altLang="zh-TW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471469"/>
                  </a:ext>
                </a:extLst>
              </a:tr>
            </a:tbl>
          </a:graphicData>
        </a:graphic>
      </p:graphicFrame>
      <p:sp>
        <p:nvSpPr>
          <p:cNvPr id="26" name="文字方塊 25">
            <a:extLst>
              <a:ext uri="{FF2B5EF4-FFF2-40B4-BE49-F238E27FC236}">
                <a16:creationId xmlns:a16="http://schemas.microsoft.com/office/drawing/2014/main" id="{67AFAF47-077C-4F55-85DA-66EA5BD0DECC}"/>
              </a:ext>
            </a:extLst>
          </p:cNvPr>
          <p:cNvSpPr txBox="1"/>
          <p:nvPr/>
        </p:nvSpPr>
        <p:spPr>
          <a:xfrm>
            <a:off x="2862515" y="1418364"/>
            <a:ext cx="82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二樓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789CF73-EC61-4757-AC78-F91C6D29CC6C}"/>
              </a:ext>
            </a:extLst>
          </p:cNvPr>
          <p:cNvSpPr txBox="1"/>
          <p:nvPr/>
        </p:nvSpPr>
        <p:spPr>
          <a:xfrm>
            <a:off x="7678040" y="1400208"/>
            <a:ext cx="82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六樓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3006F434-66B3-4786-8DD9-9B9D93E70D69}"/>
              </a:ext>
            </a:extLst>
          </p:cNvPr>
          <p:cNvGrpSpPr/>
          <p:nvPr/>
        </p:nvGrpSpPr>
        <p:grpSpPr>
          <a:xfrm>
            <a:off x="2" y="62756"/>
            <a:ext cx="2147446" cy="1721223"/>
            <a:chOff x="2" y="62756"/>
            <a:chExt cx="2147446" cy="1721223"/>
          </a:xfrm>
        </p:grpSpPr>
        <p:pic>
          <p:nvPicPr>
            <p:cNvPr id="20" name="图片 11">
              <a:extLst>
                <a:ext uri="{FF2B5EF4-FFF2-40B4-BE49-F238E27FC236}">
                  <a16:creationId xmlns:a16="http://schemas.microsoft.com/office/drawing/2014/main" id="{98EB8160-258C-4EF8-90FF-050E182C2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12" r="37328" b="22855"/>
            <a:stretch/>
          </p:blipFill>
          <p:spPr>
            <a:xfrm>
              <a:off x="2" y="62756"/>
              <a:ext cx="2147446" cy="1721223"/>
            </a:xfrm>
            <a:prstGeom prst="rect">
              <a:avLst/>
            </a:prstGeom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D47DC42-70B2-4466-8301-B037E3C52811}"/>
                </a:ext>
              </a:extLst>
            </p:cNvPr>
            <p:cNvSpPr txBox="1"/>
            <p:nvPr/>
          </p:nvSpPr>
          <p:spPr>
            <a:xfrm>
              <a:off x="726223" y="635349"/>
              <a:ext cx="824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電價管理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7118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3357A9-8443-4D2E-AC1F-1E425E54C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917" t="33556" r="20500" b="12223"/>
          <a:stretch/>
        </p:blipFill>
        <p:spPr>
          <a:xfrm>
            <a:off x="1103313" y="2070087"/>
            <a:ext cx="8947150" cy="41608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8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875811" y="2693178"/>
            <a:ext cx="683741" cy="1079157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77196" y="696904"/>
            <a:ext cx="8109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管理效益為</a:t>
            </a:r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&gt;25kW: </a:t>
            </a:r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藉由控制把最高的</a:t>
            </a:r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15min</a:t>
            </a:r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拉低</a:t>
            </a:r>
            <a:endParaRPr lang="en-US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92BB446-5CCD-4A52-9A31-DB548CF967D3}"/>
              </a:ext>
            </a:extLst>
          </p:cNvPr>
          <p:cNvGrpSpPr/>
          <p:nvPr/>
        </p:nvGrpSpPr>
        <p:grpSpPr>
          <a:xfrm>
            <a:off x="2" y="62756"/>
            <a:ext cx="2147446" cy="1721223"/>
            <a:chOff x="2" y="62756"/>
            <a:chExt cx="2147446" cy="172122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20327ED-C222-4711-86E0-BE462AA483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12" r="37328" b="22855"/>
            <a:stretch/>
          </p:blipFill>
          <p:spPr>
            <a:xfrm>
              <a:off x="2" y="62756"/>
              <a:ext cx="2147446" cy="1721223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4865964-AA95-4428-8FFE-6EB48E48CF3B}"/>
                </a:ext>
              </a:extLst>
            </p:cNvPr>
            <p:cNvSpPr txBox="1"/>
            <p:nvPr/>
          </p:nvSpPr>
          <p:spPr>
            <a:xfrm>
              <a:off x="726223" y="635349"/>
              <a:ext cx="824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需量控制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7570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45957" y="763532"/>
            <a:ext cx="6149136" cy="389964"/>
          </a:xfrm>
        </p:spPr>
        <p:txBody>
          <a:bodyPr>
            <a:noAutofit/>
          </a:bodyPr>
          <a:lstStyle/>
          <a:p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需量控制前後比較圖</a:t>
            </a:r>
            <a:endParaRPr 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fld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9CE6ECE-E181-41E5-B3F9-030DE956F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46" t="36798" r="27246" b="8994"/>
          <a:stretch/>
        </p:blipFill>
        <p:spPr>
          <a:xfrm>
            <a:off x="215154" y="1443050"/>
            <a:ext cx="10352540" cy="5576320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8653FF1F-6B3E-4C2B-9710-203ABE7089B9}"/>
              </a:ext>
            </a:extLst>
          </p:cNvPr>
          <p:cNvGrpSpPr/>
          <p:nvPr/>
        </p:nvGrpSpPr>
        <p:grpSpPr>
          <a:xfrm>
            <a:off x="2" y="62756"/>
            <a:ext cx="2147446" cy="1721223"/>
            <a:chOff x="2" y="62756"/>
            <a:chExt cx="2147446" cy="1721223"/>
          </a:xfrm>
        </p:grpSpPr>
        <p:pic>
          <p:nvPicPr>
            <p:cNvPr id="11" name="图片 11">
              <a:extLst>
                <a:ext uri="{FF2B5EF4-FFF2-40B4-BE49-F238E27FC236}">
                  <a16:creationId xmlns:a16="http://schemas.microsoft.com/office/drawing/2014/main" id="{DD3ABD5A-193E-40DC-A43A-5A511E518B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12" r="37328" b="22855"/>
            <a:stretch/>
          </p:blipFill>
          <p:spPr>
            <a:xfrm>
              <a:off x="2" y="62756"/>
              <a:ext cx="2147446" cy="1721223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7F9D77D3-6856-46A4-9945-729E014BF623}"/>
                </a:ext>
              </a:extLst>
            </p:cNvPr>
            <p:cNvSpPr txBox="1"/>
            <p:nvPr/>
          </p:nvSpPr>
          <p:spPr>
            <a:xfrm>
              <a:off x="726223" y="635349"/>
              <a:ext cx="824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需量控制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5092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vic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  <a:fontScheme name="Simple Blue">
    <a:majorFont>
      <a:latin typeface="Palatino Linotype"/>
      <a:ea typeface=""/>
      <a:cs typeface=""/>
    </a:majorFont>
    <a:minorFont>
      <a:latin typeface="Palatino Linotype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ivic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  <a:fontScheme name="Simple Blue">
    <a:majorFont>
      <a:latin typeface="Palatino Linotype"/>
      <a:ea typeface=""/>
      <a:cs typeface=""/>
    </a:majorFont>
    <a:minorFont>
      <a:latin typeface="Palatino Linotype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4471</TotalTime>
  <Words>1220</Words>
  <Application>Microsoft Office PowerPoint</Application>
  <PresentationFormat>寬螢幕</PresentationFormat>
  <Paragraphs>263</Paragraphs>
  <Slides>18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Microsoft JhengHei</vt:lpstr>
      <vt:lpstr>Microsoft JhengHei</vt:lpstr>
      <vt:lpstr>Arial</vt:lpstr>
      <vt:lpstr>Calibri</vt:lpstr>
      <vt:lpstr>Calibri Light</vt:lpstr>
      <vt:lpstr>Century Gothic</vt:lpstr>
      <vt:lpstr>Wingdings</vt:lpstr>
      <vt:lpstr>Wingdings 3</vt:lpstr>
      <vt:lpstr>Office 佈景主題</vt:lpstr>
      <vt:lpstr>景沛科技能源管理方案 智慧節電　電力優化的專家 雲端技術　打造智慧節能管理平台</vt:lpstr>
      <vt:lpstr>PowerPoint 簡報</vt:lpstr>
      <vt:lpstr>服務項目</vt:lpstr>
      <vt:lpstr>PowerPoint 簡報</vt:lpstr>
      <vt:lpstr>節省10%~30%的用電成本</vt:lpstr>
      <vt:lpstr>PowerPoint 簡報</vt:lpstr>
      <vt:lpstr>你一定要加入景沛智慧管理</vt:lpstr>
      <vt:lpstr>PowerPoint 簡報</vt:lpstr>
      <vt:lpstr>需量控制前後比較圖</vt:lpstr>
      <vt:lpstr>能源管理系統，每分鐘持續分析</vt:lpstr>
      <vt:lpstr>冰水系統效率管理服務</vt:lpstr>
      <vt:lpstr>PowerPoint 簡報</vt:lpstr>
      <vt:lpstr>104.10~109.01 契約容量/最大需量走勢圖</vt:lpstr>
      <vt:lpstr>104.10~109.01 電費&amp;度數走勢圖</vt:lpstr>
      <vt:lpstr>PowerPoint 簡報</vt:lpstr>
      <vt:lpstr>PowerPoint 簡報</vt:lpstr>
      <vt:lpstr>節能建置經費從哪裡來?</vt:lpstr>
      <vt:lpstr>聯絡資訊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帳戶</dc:creator>
  <cp:lastModifiedBy>志豪 廖</cp:lastModifiedBy>
  <cp:revision>83</cp:revision>
  <dcterms:created xsi:type="dcterms:W3CDTF">2022-09-19T11:51:50Z</dcterms:created>
  <dcterms:modified xsi:type="dcterms:W3CDTF">2024-07-08T04:08:28Z</dcterms:modified>
</cp:coreProperties>
</file>